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  <p:sldMasterId id="2147483741" r:id="rId3"/>
    <p:sldMasterId id="2147483912" r:id="rId4"/>
    <p:sldMasterId id="2147483924" r:id="rId5"/>
    <p:sldMasterId id="2147483936" r:id="rId6"/>
  </p:sldMasterIdLst>
  <p:notesMasterIdLst>
    <p:notesMasterId r:id="rId34"/>
  </p:notesMasterIdLst>
  <p:sldIdLst>
    <p:sldId id="257" r:id="rId7"/>
    <p:sldId id="256" r:id="rId8"/>
    <p:sldId id="274" r:id="rId9"/>
    <p:sldId id="273" r:id="rId10"/>
    <p:sldId id="259" r:id="rId11"/>
    <p:sldId id="275" r:id="rId12"/>
    <p:sldId id="277" r:id="rId13"/>
    <p:sldId id="258" r:id="rId14"/>
    <p:sldId id="267" r:id="rId15"/>
    <p:sldId id="262" r:id="rId16"/>
    <p:sldId id="263" r:id="rId17"/>
    <p:sldId id="264" r:id="rId18"/>
    <p:sldId id="266" r:id="rId19"/>
    <p:sldId id="283" r:id="rId20"/>
    <p:sldId id="282" r:id="rId21"/>
    <p:sldId id="268" r:id="rId22"/>
    <p:sldId id="269" r:id="rId23"/>
    <p:sldId id="270" r:id="rId24"/>
    <p:sldId id="271" r:id="rId25"/>
    <p:sldId id="265" r:id="rId26"/>
    <p:sldId id="272" r:id="rId27"/>
    <p:sldId id="280" r:id="rId28"/>
    <p:sldId id="281" r:id="rId29"/>
    <p:sldId id="260" r:id="rId30"/>
    <p:sldId id="278" r:id="rId31"/>
    <p:sldId id="279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9900CC"/>
    <a:srgbClr val="FF3300"/>
    <a:srgbClr val="66FF33"/>
    <a:srgbClr val="CC3300"/>
    <a:srgbClr val="FF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2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14D15A-E1CC-4505-99CA-A49F44D6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9579B-AF03-4A41-8802-CF98406D4D9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56016-67BB-461A-96D5-F4243AE7A3A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2171D0D-91FE-4CA1-8950-88EBEB037F8B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3DF6-D5FF-42DA-8D2C-43BA466D7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6B02-494B-433C-BFDF-01508996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D492-069B-486E-A793-9F5584C23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5DC3-87A0-4E21-9F6E-96983A95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A113-98B7-497C-8135-117CF71F0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FF24-C953-4CA0-9BD1-02FB8E4F4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FCE8-345E-4115-B215-4C99F2EE8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4C92-BA01-4FAB-AF37-133B1C6C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05B2-1C20-4F9E-8DA2-5F55DD44D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D657-26DA-4BA2-A25C-1A8F85D7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AE7-7DA5-4E9C-9616-BA8708C1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14A0-1169-4E4E-BFFB-E8CE8CE4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6A47-759C-4477-9276-14FCD6AEE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519B-0E90-43BF-9B65-AE562871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969D-256F-44F7-BDEA-695E7A67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7162-0BFC-44C0-BF88-1EFF4D481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2D1A-776F-47DF-A419-CB07969BD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2690-65A3-40F6-8A7B-E5220BC5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D140-D467-4186-8FA2-318C46B6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90F0-E8EB-4D8E-80EB-32779921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8C3D-0A9A-4009-B41A-EBD8CA06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96D8-46B8-45BB-8917-D478BF8F9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527D8-E7A1-4A20-80C5-2EDF28A3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D64F-3E47-430D-A61F-B500E7E0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071E-0E38-4747-A87B-C69AA993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770-11F7-4F14-8E4A-2B4344DC5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A75C-5F2D-4A1B-9A28-78809BE75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03DF6-D5FF-42DA-8D2C-43BA466D7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014A0-1169-4E4E-BFFB-E8CE8CE4E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527D8-E7A1-4A20-80C5-2EDF28A3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27114-73BD-4FD9-85F4-C33897715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49C-838B-4F2D-8CC5-193D7024F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40996-3C2C-4AF6-9A24-52B094F6C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7114-73BD-4FD9-85F4-C33897715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430C-8C5F-4E78-A0F3-98F068792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8E432-E7A5-4C0B-B1B7-DB1E7E579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D5B39-C68F-4EB2-8950-10161A4764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6B02-494B-433C-BFDF-015089964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1D492-069B-486E-A793-9F5584C23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03DF6-D5FF-42DA-8D2C-43BA466D7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014A0-1169-4E4E-BFFB-E8CE8CE4E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527D8-E7A1-4A20-80C5-2EDF28A3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27114-73BD-4FD9-85F4-C33897715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49C-838B-4F2D-8CC5-193D7024F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F49C-838B-4F2D-8CC5-193D7024F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40996-3C2C-4AF6-9A24-52B094F6C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430C-8C5F-4E78-A0F3-98F068792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8E432-E7A5-4C0B-B1B7-DB1E7E579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D5B39-C68F-4EB2-8950-10161A4764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6B02-494B-433C-BFDF-015089964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1D492-069B-486E-A793-9F5584C23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403DF6-D5FF-42DA-8D2C-43BA466D7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1014A0-1169-4E4E-BFFB-E8CE8CE4E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4527D8-E7A1-4A20-80C5-2EDF28A3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27114-73BD-4FD9-85F4-C33897715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40996-3C2C-4AF6-9A24-52B094F6C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50F49C-838B-4F2D-8CC5-193D7024F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140996-3C2C-4AF6-9A24-52B094F6C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A5430C-8C5F-4E78-A0F3-98F068792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78E432-E7A5-4C0B-B1B7-DB1E7E579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9D5B39-C68F-4EB2-8950-10161A4764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536B02-494B-433C-BFDF-015089964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B1D492-069B-486E-A793-9F5584C23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430C-8C5F-4E78-A0F3-98F06879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8E432-E7A5-4C0B-B1B7-DB1E7E579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5B39-C68F-4EB2-8950-10161A476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3088F8-E3BE-4680-9030-35C465992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DD04C20-F4D6-43C3-9AA4-BAC0D497A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F01434-4AD5-4ABA-ACE9-DF8E9049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55" r:id="rId4"/>
    <p:sldLayoutId id="2147483871" r:id="rId5"/>
    <p:sldLayoutId id="2147483856" r:id="rId6"/>
    <p:sldLayoutId id="2147483872" r:id="rId7"/>
    <p:sldLayoutId id="2147483873" r:id="rId8"/>
    <p:sldLayoutId id="2147483874" r:id="rId9"/>
    <p:sldLayoutId id="2147483857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3088F8-E3BE-4680-9030-35C465992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3088F8-E3BE-4680-9030-35C465992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3088F8-E3BE-4680-9030-35C465992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ilitera.lib.ru/memo/russian/rokossovsky/05.jpg" TargetMode="External"/><Relationship Id="rId3" Type="http://schemas.openxmlformats.org/officeDocument/2006/relationships/image" Target="../media/image28.jpeg"/><Relationship Id="rId7" Type="http://schemas.openxmlformats.org/officeDocument/2006/relationships/image" Target="http://www.vinforika.ru/war/04_moroz/5057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openxmlformats.org/officeDocument/2006/relationships/hyperlink" Target="http://www.vinforika.ru/war/04_moroz/5057.png" TargetMode="External"/><Relationship Id="rId10" Type="http://schemas.openxmlformats.org/officeDocument/2006/relationships/image" Target="http://militera.lib.ru/memo/russian/rokossovsky/05.jpg" TargetMode="External"/><Relationship Id="rId4" Type="http://schemas.openxmlformats.org/officeDocument/2006/relationships/image" Target="http://www.molodguard.ru/heroes64.jpg" TargetMode="Externa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en.ru/children/war/images/klochkov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hyperlink" Target="http://www.mosoblonline.ru/mo/upload/img/20050216112057.rtf.fo/pict1.jpe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man.claw.ru/shared/text/3660-4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man.claw.ru/shared/text/3660-4.jpg" TargetMode="External"/><Relationship Id="rId9" Type="http://schemas.openxmlformats.org/officeDocument/2006/relationships/image" Target="http://www.mosoblonline.ru/mo/upload/img/20050216112057.rtf.fo/pict1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072.radikal.ru/1009/51/e313b3c3854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varjag-2007.livejournal.com/1674121.html" TargetMode="External"/><Relationship Id="rId3" Type="http://schemas.openxmlformats.org/officeDocument/2006/relationships/hyperlink" Target="http://www.vpro.nl/programma/plaatsdesoordeels/artikelen/35259887/" TargetMode="External"/><Relationship Id="rId7" Type="http://schemas.openxmlformats.org/officeDocument/2006/relationships/hyperlink" Target="http://rushist.narod.ru/files/photo/vov.htm" TargetMode="External"/><Relationship Id="rId2" Type="http://schemas.openxmlformats.org/officeDocument/2006/relationships/hyperlink" Target="http://fotki.yandex.ru/users/elena-kom12007/view/57546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moscowbattle.narod.ru/chronicle/phase11.html" TargetMode="External"/><Relationship Id="rId5" Type="http://schemas.openxmlformats.org/officeDocument/2006/relationships/hyperlink" Target="http://maslovka.org/informer/extshow.php?i6=14&amp;i7=1212&amp;i8=637&amp;i9=1606&amp;l8=637" TargetMode="External"/><Relationship Id="rId4" Type="http://schemas.openxmlformats.org/officeDocument/2006/relationships/hyperlink" Target="http://www.liveinternet.ru/community/1726655/post10221279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jino-net.ru/images/photos/6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ru/1940_.html" TargetMode="External"/><Relationship Id="rId7" Type="http://schemas.openxmlformats.org/officeDocument/2006/relationships/hyperlink" Target="http://www.vpro.nl/programma/plaatsdesoordeels/artikelen/3525988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images.yandex.ru/yandsearch?rpt=imagedups&amp;text=%D0%BF%D0%BB%D0%B0%D0%BD%20%D0%91%D0%B0%D1%80%D0%B1%D0%B0%D1%80%D0%BE%D1%81%D1%81%D0%B0%20%D0%BA%D0%B0%D1%80%D1%82%D0%B0&amp;img_url=www.go2war2.nl/artikel-afb/barbarossa_00827_4g.jpg&amp;from=rpt=simage&amp;ed=1&amp;p=46" TargetMode="External"/><Relationship Id="rId5" Type="http://schemas.openxmlformats.org/officeDocument/2006/relationships/hyperlink" Target="http://3voor12.vpro.nl/artikelen/artikel/35259887" TargetMode="External"/><Relationship Id="rId4" Type="http://schemas.openxmlformats.org/officeDocument/2006/relationships/hyperlink" Target="http://www.go2war2.nl/artikel-afb/barbarossa_00827_4g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osv-ipk.ru/iSchool/_attach_/8591_134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66"/>
                </a:solidFill>
              </a:rPr>
              <a:t>Битва под Москвой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2438400"/>
            <a:ext cx="6172200" cy="4419600"/>
          </a:xfrm>
        </p:spPr>
        <p:txBody>
          <a:bodyPr/>
          <a:lstStyle/>
          <a:p>
            <a:pPr algn="r"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Участники проекта: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Гарбер Н.И. учитель истории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МОО ООШ с.Синда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Ученики 9 класса: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Киле Надя, Киле Иван,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Пассар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Стелла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, Киле  Женя</a:t>
            </a:r>
          </a:p>
        </p:txBody>
      </p:sp>
      <p:pic>
        <p:nvPicPr>
          <p:cNvPr id="18436" name="Picture 4" descr="22ju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338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24000"/>
            <a:ext cx="7924800" cy="1981200"/>
          </a:xfrm>
        </p:spPr>
        <p:txBody>
          <a:bodyPr/>
          <a:lstStyle/>
          <a:p>
            <a:pPr algn="ctr" eaLnBrk="1" hangingPunct="1"/>
            <a:r>
              <a:rPr lang="ru-RU" sz="5500" smtClean="0"/>
              <a:t>Советские полководцы </a:t>
            </a: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0" y="3276600"/>
            <a:ext cx="5451475" cy="1066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1941 – 1945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Администратор\Рабочий стол\IMG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9812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истратор\Рабочий стол\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"/>
            <a:ext cx="2071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Администратор\Рабочий стол\IMG_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10000"/>
            <a:ext cx="1752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Администратор\Рабочий стол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"/>
            <a:ext cx="2120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3340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Родион Яковлевич Малиновский (1898-1967</a:t>
            </a:r>
            <a:r>
              <a:rPr lang="ru-RU" sz="1600" b="1">
                <a:latin typeface="Calibri" pitchFamily="34" charset="0"/>
              </a:rPr>
              <a:t>)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3124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Александр Михайлович Василевский </a:t>
            </a:r>
          </a:p>
          <a:p>
            <a:pPr algn="ctr"/>
            <a:r>
              <a:rPr lang="ru-RU" b="1">
                <a:latin typeface="Calibri" pitchFamily="34" charset="0"/>
              </a:rPr>
              <a:t>(1895-1977)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2514600"/>
            <a:ext cx="289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Константин Константинович (Ксавериевич) Рокоссовский </a:t>
            </a:r>
          </a:p>
          <a:p>
            <a:pPr algn="ctr"/>
            <a:r>
              <a:rPr lang="ru-RU" sz="1600" b="1">
                <a:latin typeface="Calibri" pitchFamily="34" charset="0"/>
              </a:rPr>
              <a:t>(1896-1968)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32004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Иван Степанович Конев (1897-1973) </a:t>
            </a:r>
            <a:endParaRPr lang="ru-RU">
              <a:latin typeface="Calibri" pitchFamily="34" charset="0"/>
            </a:endParaRPr>
          </a:p>
        </p:txBody>
      </p:sp>
      <p:pic>
        <p:nvPicPr>
          <p:cNvPr id="14" name="Picture 3" descr="C:\Documents and Settings\Администратор\Рабочий стол\zuk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1752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53340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Георгий Константинович Жуков (1896-1974</a:t>
            </a:r>
            <a:r>
              <a:rPr lang="ru-RU" sz="1600" b="1">
                <a:latin typeface="Calibri" pitchFamily="34" charset="0"/>
              </a:rPr>
              <a:t>)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28600" y="-90488"/>
            <a:ext cx="6324600" cy="40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endParaRPr lang="ru-RU" sz="2800" b="1" dirty="0">
              <a:latin typeface="Calibri" pitchFamily="34" charset="0"/>
              <a:cs typeface="Times New Roman" pitchFamily="18" charset="0"/>
            </a:endParaRPr>
          </a:p>
          <a:p>
            <a:pPr indent="269875"/>
            <a:r>
              <a:rPr lang="ru-RU" sz="2800" b="1" dirty="0">
                <a:latin typeface="Calibri" pitchFamily="34" charset="0"/>
                <a:cs typeface="Times New Roman" pitchFamily="18" charset="0"/>
              </a:rPr>
              <a:t>Георгий Константинович Жуков </a:t>
            </a:r>
          </a:p>
          <a:p>
            <a:pPr indent="269875"/>
            <a:r>
              <a:rPr lang="ru-RU" sz="2800" b="1" dirty="0">
                <a:latin typeface="Calibri" pitchFamily="34" charset="0"/>
                <a:cs typeface="Times New Roman" pitchFamily="18" charset="0"/>
              </a:rPr>
              <a:t>(1896-1974)</a:t>
            </a:r>
            <a:endParaRPr lang="ru-RU" sz="2800" b="1" dirty="0"/>
          </a:p>
          <a:p>
            <a:pPr indent="269875" algn="just" eaLnBrk="0" hangingPunct="0"/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indent="269875" algn="just" eaLnBrk="0" hangingPunct="0"/>
            <a:r>
              <a:rPr lang="ru-RU" sz="2000" dirty="0">
                <a:latin typeface="Calibri" pitchFamily="34" charset="0"/>
                <a:cs typeface="Times New Roman" pitchFamily="18" charset="0"/>
              </a:rPr>
              <a:t>Великий полководец родился под Калугой. С 1915 года он служил кавалеристом в царской армии, получил чин унтер-офицера и два Георгиевских креста за храбрость, проявленную в Первой мировой войне. Затем он воевал в составе Красной армии. Отличившись в войне с японцами под Халхин-Голом, он получил свое первое звание Героя Советского Союза. Всего их у него будет четыре. </a:t>
            </a:r>
            <a:endParaRPr lang="ru-RU" sz="2000" dirty="0"/>
          </a:p>
        </p:txBody>
      </p:sp>
      <p:pic>
        <p:nvPicPr>
          <p:cNvPr id="29699" name="Picture 2" descr="C:\Documents and Settings\Администратор\Рабочий стол\zhu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4800"/>
            <a:ext cx="221456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04800" y="3886200"/>
            <a:ext cx="8839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just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Жуков был одним из немногих, кто позволял себе говорить Сталину о своем несогласии с его решениями. Однажды Сталин, разозленный  упорным отстаиванием Жуковым своего плана боевых действий, в сердцах назвал его точку зрения «ерундой». На что генерал гневно и по-военному громко ответил: «Если вы считаете, что ваш начальник Генштаба способен говорить только ерунду, то я готов защищать Родину, если понадобится, с винтовкой в руках».</a:t>
            </a:r>
            <a:endParaRPr lang="ru-RU" dirty="0"/>
          </a:p>
          <a:p>
            <a:pPr indent="269875" algn="just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Жуков сыграл огромную роль в разгроме немцев во всех решающих сражениях. Сталин направлял его на самые трудные участки фронта, где требовалась огромная сила воли и твердость характера.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14_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Администратор\Рабочий стол\zu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04800"/>
            <a:ext cx="502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Георгий Константинович Жуков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53340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Памятник Великому полководцу – </a:t>
            </a:r>
            <a:endParaRPr lang="ru-RU" sz="2000" b="1" i="1"/>
          </a:p>
          <a:p>
            <a:pPr algn="ctr"/>
            <a:r>
              <a:rPr lang="ru-RU" sz="2000" b="1" i="1">
                <a:latin typeface="Calibri" pitchFamily="34" charset="0"/>
              </a:rPr>
              <a:t>Г. К. Жукову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571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1268639516_slaj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956"/>
            <a:ext cx="8686800" cy="645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763000" cy="58169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Парад на Красной площади 7 ноября 1941 года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военный парад в честь 24-й годовщины Октябрьской революции, проведенный во время Московской битвы, когда линия фронта проходила всего в нескольких десятках километров от города. Этот парад по силе воздействия на ход событий приравнивается к важнейшей военной операции. Он имел огромное значение по поднятию морального духа армии и всей страны, показав всему миру что Москва не сдается и боевой дух армии не сломлен.</a:t>
            </a:r>
          </a:p>
          <a:p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Многие военные подразделения после окончания парада отправились прямиком на фронт.</a:t>
            </a: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29600" y="5029200"/>
            <a:ext cx="914400" cy="1524000"/>
          </a:xfrm>
        </p:spPr>
        <p:txBody>
          <a:bodyPr/>
          <a:lstStyle/>
          <a:p>
            <a:pPr eaLnBrk="1" hangingPunct="1"/>
            <a:r>
              <a:rPr lang="ru-RU" smtClean="0"/>
              <a:t>   </a:t>
            </a:r>
            <a:r>
              <a:rPr lang="ru-RU" b="0" i="1" smtClean="0"/>
              <a:t> </a:t>
            </a:r>
            <a:r>
              <a:rPr lang="ru-RU" smtClean="0"/>
              <a:t> </a:t>
            </a:r>
          </a:p>
        </p:txBody>
      </p:sp>
      <p:pic>
        <p:nvPicPr>
          <p:cNvPr id="10" name="Рисунок 9" descr="34355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924799" cy="5943600"/>
          </a:xfrm>
          <a:prstGeom prst="rect">
            <a:avLst/>
          </a:prstGeom>
        </p:spPr>
      </p:pic>
      <p:pic>
        <p:nvPicPr>
          <p:cNvPr id="11" name="Рисунок 10" descr="parad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7829165" cy="5921544"/>
          </a:xfrm>
          <a:prstGeom prst="rect">
            <a:avLst/>
          </a:prstGeom>
        </p:spPr>
      </p:pic>
      <p:pic>
        <p:nvPicPr>
          <p:cNvPr id="12" name="Рисунок 11" descr="parad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8262"/>
            <a:ext cx="8077200" cy="6003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343400" cy="4221162"/>
          </a:xfrm>
        </p:spPr>
        <p:txBody>
          <a:bodyPr/>
          <a:lstStyle/>
          <a:p>
            <a:pPr algn="ctr" eaLnBrk="1" hangingPunct="1"/>
            <a:r>
              <a:rPr lang="ru-RU" sz="3500" b="1" dirty="0" smtClean="0"/>
              <a:t>Панфилов Иван Васильевич</a:t>
            </a:r>
            <a:r>
              <a:rPr lang="en-US" sz="3500" b="1" dirty="0" smtClean="0"/>
              <a:t> </a:t>
            </a:r>
            <a:r>
              <a:rPr lang="ru-RU" sz="3500" b="1" dirty="0" smtClean="0"/>
              <a:t>командир</a:t>
            </a:r>
            <a:r>
              <a:rPr lang="ru-RU" sz="3500" dirty="0" smtClean="0"/>
              <a:t>  </a:t>
            </a:r>
            <a:r>
              <a:rPr lang="ru-RU" sz="3500" b="1" dirty="0" smtClean="0"/>
              <a:t>316-й стрелковой дивизии.</a:t>
            </a:r>
            <a:r>
              <a:rPr lang="ru-RU" sz="3500" dirty="0" smtClean="0"/>
              <a:t> </a:t>
            </a:r>
          </a:p>
        </p:txBody>
      </p:sp>
      <p:pic>
        <p:nvPicPr>
          <p:cNvPr id="39939" name="Picture 3" descr="http://www.molodguard.ru/heroes64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381000"/>
            <a:ext cx="3850993" cy="56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Картинка 7 из 121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81000" y="403151"/>
            <a:ext cx="3657600" cy="574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Картинка 9 из 121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81000" y="228600"/>
            <a:ext cx="3733800" cy="599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81000"/>
            <a:ext cx="4267200" cy="6096000"/>
          </a:xfrm>
        </p:spPr>
        <p:txBody>
          <a:bodyPr/>
          <a:lstStyle/>
          <a:p>
            <a:pPr eaLnBrk="1" hangingPunct="1"/>
            <a:r>
              <a:rPr lang="ru-RU" sz="3500" b="1" dirty="0" smtClean="0"/>
              <a:t>Младший политрук-панфиловец</a:t>
            </a:r>
            <a:br>
              <a:rPr lang="ru-RU" sz="3500" b="1" dirty="0" smtClean="0"/>
            </a:br>
            <a:r>
              <a:rPr lang="ru-RU" sz="3500" b="1" dirty="0" err="1" smtClean="0">
                <a:solidFill>
                  <a:srgbClr val="002060"/>
                </a:solidFill>
              </a:rPr>
              <a:t>Клочков-Диев</a:t>
            </a:r>
            <a:r>
              <a:rPr lang="ru-RU" sz="3500" b="1" dirty="0" smtClean="0">
                <a:solidFill>
                  <a:srgbClr val="002060"/>
                </a:solidFill>
              </a:rPr>
              <a:t> Василий Георгиевич.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23320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381000"/>
            <a:ext cx="3276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i="1" dirty="0"/>
              <a:t>"И за будущее Дочки</a:t>
            </a:r>
            <a:endParaRPr lang="ru-RU" sz="4800" b="1" dirty="0"/>
          </a:p>
          <a:p>
            <a:pPr algn="ctr"/>
            <a:r>
              <a:rPr lang="ru-RU" sz="4800" b="1" i="1" dirty="0"/>
              <a:t>Ухожу Я на Войну"</a:t>
            </a:r>
          </a:p>
        </p:txBody>
      </p:sp>
      <p:pic>
        <p:nvPicPr>
          <p:cNvPr id="40965" name="Picture 5" descr="Картинка 8 из 2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618038" cy="57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klochkov_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5800"/>
            <a:ext cx="4161560" cy="551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4" grpId="0"/>
      <p:bldP spid="409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ud06"/>
          <p:cNvPicPr>
            <a:picLocks noChangeAspect="1" noChangeArrowheads="1"/>
          </p:cNvPicPr>
          <p:nvPr/>
        </p:nvPicPr>
        <p:blipFill>
          <a:blip r:embed="rId2">
            <a:lum bright="10000" contrast="12000"/>
          </a:blip>
          <a:srcRect/>
          <a:stretch>
            <a:fillRect/>
          </a:stretch>
        </p:blipFill>
        <p:spPr bwMode="auto">
          <a:xfrm>
            <a:off x="1371600" y="838200"/>
            <a:ext cx="5958489" cy="51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"/>
            <a:ext cx="6019800" cy="6858000"/>
          </a:xfrm>
        </p:spPr>
        <p:txBody>
          <a:bodyPr/>
          <a:lstStyle/>
          <a:p>
            <a:pPr eaLnBrk="1" hangingPunct="1">
              <a:tabLst>
                <a:tab pos="7002463" algn="l"/>
              </a:tabLst>
            </a:pPr>
            <a:r>
              <a:rPr lang="ru-RU" smtClean="0"/>
              <a:t> </a:t>
            </a:r>
            <a:r>
              <a:rPr lang="ru-RU" smtClean="0">
                <a:solidFill>
                  <a:srgbClr val="FF3300"/>
                </a:solidFill>
              </a:rPr>
              <a:t> </a:t>
            </a:r>
            <a:endParaRPr lang="ru-RU" smtClean="0">
              <a:solidFill>
                <a:srgbClr val="CC0000"/>
              </a:solidFill>
            </a:endParaRPr>
          </a:p>
        </p:txBody>
      </p:sp>
      <p:pic>
        <p:nvPicPr>
          <p:cNvPr id="41988" name="Picture 4" descr="pan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14400"/>
            <a:ext cx="3505200" cy="4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Картинка 23 из 62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371600" y="838200"/>
            <a:ext cx="7086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Картинка 11 из 62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28600" y="295490"/>
            <a:ext cx="8601912" cy="626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Битва под Москвой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12192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u="sng" dirty="0" smtClean="0">
                <a:solidFill>
                  <a:schemeClr val="accent6">
                    <a:lumMod val="10000"/>
                  </a:schemeClr>
                </a:solidFill>
              </a:rPr>
              <a:t>Цель урока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: сформировать у учащихся знания об основных событиях битвы под Москвой, показать примеры мужества и героизма, проанализировать факты и выяснить причины победы; развивать умения работы с различными видами источников (энциклопедии, Интернет) , поиска и отбора полученной информации, готовить краткие сообщения, анализировать факты и делать выводы;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способствовать воспитанию у учащихся чувства национальной гордости, патриотизма, любви к своему Отечеству, сопричастности к событиям героического прошлого.</a:t>
            </a:r>
          </a:p>
          <a:p>
            <a:pPr eaLnBrk="1" hangingPunct="1">
              <a:defRPr/>
            </a:pPr>
            <a:endParaRPr lang="ru-RU" sz="2000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rgbClr val="00FF00"/>
              </a:solidFill>
            </a:endParaRPr>
          </a:p>
        </p:txBody>
      </p:sp>
      <p:pic>
        <p:nvPicPr>
          <p:cNvPr id="19460" name="Picture 5" descr="i?id=5360548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4209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500" b="1" dirty="0" smtClean="0">
                <a:solidFill>
                  <a:srgbClr val="CC3300"/>
                </a:solidFill>
              </a:rPr>
              <a:t>Космодемьянская Зоя Анатольевна</a:t>
            </a:r>
            <a:r>
              <a:rPr lang="ru-RU" sz="3500" dirty="0" smtClean="0">
                <a:solidFill>
                  <a:srgbClr val="CC3300"/>
                </a:solidFill>
              </a:rPr>
              <a:t/>
            </a:r>
            <a:br>
              <a:rPr lang="ru-RU" sz="3500" dirty="0" smtClean="0">
                <a:solidFill>
                  <a:srgbClr val="CC3300"/>
                </a:solidFill>
              </a:rPr>
            </a:br>
            <a:r>
              <a:rPr lang="ru-RU" sz="3500" dirty="0" smtClean="0">
                <a:solidFill>
                  <a:srgbClr val="CC3300"/>
                </a:solidFill>
              </a:rPr>
              <a:t>                  </a:t>
            </a:r>
            <a:r>
              <a:rPr lang="ru-RU" sz="3500" b="1" dirty="0" smtClean="0">
                <a:solidFill>
                  <a:srgbClr val="CC3300"/>
                </a:solidFill>
              </a:rPr>
              <a:t>13.09.1923 – 29.11.1941гг.</a:t>
            </a:r>
            <a:br>
              <a:rPr lang="ru-RU" sz="3500" b="1" dirty="0" smtClean="0">
                <a:solidFill>
                  <a:srgbClr val="CC3300"/>
                </a:solidFill>
              </a:rPr>
            </a:br>
            <a:endParaRPr lang="ru-RU" sz="3500" b="1" dirty="0" smtClean="0">
              <a:solidFill>
                <a:srgbClr val="CC3300"/>
              </a:solidFill>
            </a:endParaRPr>
          </a:p>
        </p:txBody>
      </p:sp>
      <p:pic>
        <p:nvPicPr>
          <p:cNvPr id="35843" name="Picture 6" descr="i?id=171024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0198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фото Зоя Космодемьян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449580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133600" y="48768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</a:rPr>
              <a:t>Зоя и Шура Космодемьянские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8991600" cy="64008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C3300"/>
                </a:solidFill>
              </a:rPr>
              <a:t>Космодемьянская Зоя Анатольевна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C3300"/>
                </a:solidFill>
              </a:rPr>
              <a:t>                  13.09.1923 – 29.11.1941гг.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Родилась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деревне Осиновые Гаи Тамбовской области в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семье учителей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В 1931г. Семья переехала в Москву. В 1938г. Зоя вступила в ряды ВЛКСМ.  Зоя обратилась в МК комсомола с просьбой отправить ее на фронт и оказалась в воинской части № 9903 в диверсионно-разведывательном отряде Бориса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Крайнова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Задачей разведчиков было определение дислокации войск противника и проведение диверсий. В деревне Петрищево под Москвой она была схвачена гитлеровцами за попытку поджога конюшни. Немцы согнали на казнь Зои почти всех жителей деревни Петрищево, ее последние слова, которые она бросила в лицо своим палачам: 'Вы меня сейчас повесите, но я не одна. Нас двести миллионов. Всех не перевешаете. Вам отомстят за меня!'. Зная, что наступают последние секунды ее жизни, она еще и подбадривала своих соотечественников: 'Прощайте, товарищи! Боритесь, не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бойтесь…»                                                                                После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допросов и пыток ее повесили.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29 из 31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533400"/>
            <a:ext cx="8416351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1-ta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4184492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267200" y="0"/>
            <a:ext cx="4876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 месяца тело Зои провисело на площади - фашисты не разрешали его снимать. В ночь под Новый год пьяные солдаты искололи мертвую партизанку штыками. Зная, что от Москвы вот-вот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придется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отступать, подполковник </a:t>
            </a:r>
            <a:r>
              <a:rPr 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Рюдерер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распорядился замести следы расправы, и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вечером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января виселицу все-таки спилили. А уже 12 января 1942 года в Петрищево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вошла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одна из частей 108-й стрелковой дивизии РККА.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 февраля 1942 года ей посмертно было присвоено звание Героя Советского Союза. Останки Космодемьянской перевезли в Москву и захоронили на Новодевичьем кладбище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10" descr="Картинка 5 из 5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0"/>
            <a:ext cx="5357812" cy="6858000"/>
          </a:xfrm>
          <a:noFill/>
        </p:spPr>
      </p:pic>
      <p:pic>
        <p:nvPicPr>
          <p:cNvPr id="41988" name="Picture 13" descr="Картинка 35 из 5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Памяти ЗОИ Космодемьянской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990600" y="5486400"/>
            <a:ext cx="4876800" cy="5334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Чубушник "</a:t>
            </a:r>
            <a:r>
              <a:rPr lang="ru-RU" sz="2000" b="1" dirty="0" smtClean="0">
                <a:latin typeface="Arial" charset="0"/>
                <a:cs typeface="Arial" charset="0"/>
              </a:rPr>
              <a:t>Зоя</a:t>
            </a:r>
            <a:r>
              <a:rPr lang="ru-RU" sz="2000" dirty="0" smtClean="0"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latin typeface="Arial" charset="0"/>
                <a:cs typeface="Arial" charset="0"/>
              </a:rPr>
              <a:t>Космодемьянская»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130050" name="Picture 2" descr="http://sireni.ru/sy2/wp-content/gallery/rusch0310/chubushnik-zoya-kosmodemyansk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5257800" cy="3759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0052" name="Picture 4" descr="http://flowerlib.ru/books/item/f00/s00/z0000035/pic/00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86200"/>
            <a:ext cx="2488738" cy="2798511"/>
          </a:xfrm>
          <a:prstGeom prst="ellipse">
            <a:avLst/>
          </a:prstGeom>
          <a:ln>
            <a:noFill/>
          </a:ln>
          <a:effectLst>
            <a:glow rad="228600">
              <a:srgbClr val="9900CC">
                <a:alpha val="40000"/>
              </a:srgbClr>
            </a:glow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firs_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2256738" cy="2743200"/>
          </a:xfrm>
          <a:prstGeom prst="ellipse">
            <a:avLst/>
          </a:prstGeom>
          <a:ln>
            <a:noFill/>
          </a:ln>
          <a:effectLst>
            <a:glow rad="228600">
              <a:srgbClr val="FFC000">
                <a:alpha val="40000"/>
              </a:srgbClr>
            </a:glow>
            <a:softEdge rad="112500"/>
          </a:effectLst>
        </p:spPr>
      </p:pic>
      <p:sp>
        <p:nvSpPr>
          <p:cNvPr id="39942" name="Прямоугольник 10"/>
          <p:cNvSpPr>
            <a:spLocks noChangeArrowheads="1"/>
          </p:cNvSpPr>
          <p:nvPr/>
        </p:nvSpPr>
        <p:spPr bwMode="auto">
          <a:xfrm>
            <a:off x="533400" y="60960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Ирисы</a:t>
            </a:r>
            <a:r>
              <a:rPr lang="ru-RU" sz="2400" b="1" dirty="0"/>
              <a:t> </a:t>
            </a:r>
            <a:r>
              <a:rPr lang="ru-RU" sz="2400" dirty="0"/>
              <a:t> «</a:t>
            </a:r>
            <a:r>
              <a:rPr lang="ru-RU" sz="2400" b="1" dirty="0"/>
              <a:t>Зоя Космодемьянская</a:t>
            </a:r>
            <a:r>
              <a:rPr lang="ru-RU" sz="2400" dirty="0"/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484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Сирень  «Зоя Космодемьянская»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Documents and Settings\Учитель\Мои документы\Мои рисунки\siren_zoya_kosm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295400"/>
            <a:ext cx="5791200" cy="4362450"/>
          </a:xfr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Источники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rot="10800000" flipV="1">
            <a:off x="0" y="1447800"/>
            <a:ext cx="8686800" cy="1066799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http://kz44.narod.ru/41_drova.jpg</a:t>
            </a:r>
            <a:endParaRPr lang="ru-RU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81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 smtClean="0">
                <a:solidFill>
                  <a:schemeClr val="bg1">
                    <a:lumMod val="10000"/>
                  </a:schemeClr>
                </a:solidFill>
              </a:rPr>
              <a:t> Лит</a:t>
            </a:r>
            <a:r>
              <a:rPr lang="ru-RU" sz="1400" i="1" dirty="0">
                <a:solidFill>
                  <a:schemeClr val="bg1">
                    <a:lumMod val="10000"/>
                  </a:schemeClr>
                </a:solidFill>
              </a:rPr>
              <a:t>.: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 «Совершенно секретно! Только для командования», М., 1967, с. 96—123; Безыменский Л. А., Особая папка «Барбаросса», [М., 1972], с. 247—53;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</a:rPr>
              <a:t>Müller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 N.,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</a:rPr>
              <a:t>Wehrmacht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</a:rPr>
              <a:t>und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</a:rPr>
              <a:t>Okkupation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, 1941—1944, В., 1971. </a:t>
            </a:r>
          </a:p>
          <a:p>
            <a:pPr>
              <a:defRPr/>
            </a:pPr>
            <a:r>
              <a:rPr lang="ru-RU" sz="1400" i="1" dirty="0" smtClean="0">
                <a:solidFill>
                  <a:schemeClr val="bg1">
                    <a:lumMod val="10000"/>
                  </a:schemeClr>
                </a:solidFill>
              </a:rPr>
              <a:t>Большая </a:t>
            </a:r>
            <a:r>
              <a:rPr lang="ru-RU" sz="1400" i="1" dirty="0">
                <a:solidFill>
                  <a:schemeClr val="bg1">
                    <a:lumMod val="10000"/>
                  </a:schemeClr>
                </a:solidFill>
              </a:rPr>
              <a:t>советская энциклопедия. — М.: Советская энциклопедия. 1969—1978.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2672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http://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www.genoc</a:t>
            </a:r>
            <a:r>
              <a:rPr lang="ru-RU" sz="1200" dirty="0" err="1">
                <a:latin typeface="Arial" pitchFamily="34" charset="0"/>
              </a:rPr>
              <a:t>Кукрыниксы</a:t>
            </a:r>
            <a:r>
              <a:rPr lang="ru-RU" sz="1200" dirty="0">
                <a:latin typeface="Arial" pitchFamily="34" charset="0"/>
              </a:rPr>
              <a:t>, "</a:t>
            </a:r>
            <a:r>
              <a:rPr lang="ru-RU" sz="1200" b="1" dirty="0">
                <a:latin typeface="Arial" pitchFamily="34" charset="0"/>
              </a:rPr>
              <a:t>Подвиг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</a:rPr>
              <a:t>Зои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</a:rPr>
              <a:t>Космодемьянской</a:t>
            </a:r>
            <a:r>
              <a:rPr lang="ru-RU" sz="1200" dirty="0">
                <a:latin typeface="Arial" pitchFamily="34" charset="0"/>
              </a:rPr>
              <a:t>", 1942. </a:t>
            </a:r>
          </a:p>
          <a:p>
            <a:pPr>
              <a:defRPr/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id.net/</a:t>
            </a:r>
            <a:r>
              <a:rPr lang="en-US" sz="1200" dirty="0" err="1" smtClean="0">
                <a:solidFill>
                  <a:schemeClr val="bg1">
                    <a:lumMod val="10000"/>
                  </a:schemeClr>
                </a:solidFill>
              </a:rPr>
              <a:t>news_content.php?id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</a:rPr>
              <a:t>=82</a:t>
            </a:r>
            <a:endParaRPr lang="ru-RU" sz="1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7526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http://images.yandex.ru/yandsearch</a:t>
            </a:r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352800"/>
            <a:ext cx="5181600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10000"/>
                  </a:schemeClr>
                </a:solidFill>
                <a:hlinkClick r:id="rId2"/>
              </a:rPr>
              <a:t>http://</a:t>
            </a:r>
            <a:r>
              <a:rPr lang="ru-RU" sz="1400" dirty="0">
                <a:hlinkClick r:id="rId2"/>
              </a:rPr>
              <a:t>fotki.yandex.ru/users/elena-kom12007/view/57546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657600"/>
            <a:ext cx="6019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www.fegi.ru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/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primorye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/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flower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/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971800"/>
            <a:ext cx="74676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/>
                </a:solidFill>
                <a:hlinkClick r:id="rId3"/>
              </a:rPr>
              <a:t>http://www.vpro.nl/programma/plaatsdesoordeels/artikelen/35259887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990600"/>
            <a:ext cx="5639429" cy="7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79E37"/>
                </a:solidFill>
                <a:effectLst/>
                <a:latin typeface="Arial" pitchFamily="34" charset="0"/>
                <a:hlinkClick r:id="rId4"/>
              </a:rPr>
              <a:t>http://www.liveinternet.ru/community/1726655/post102212799/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4724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http://ru.wikipedia.org/wiki/</a:t>
            </a:r>
            <a:endParaRPr lang="ru-RU" sz="1200" dirty="0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4648200"/>
            <a:ext cx="6553200" cy="10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Парад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Красной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площади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ноября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1941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1949. Холст, масло. 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hlinkClick r:id="rId5"/>
              </a:rPr>
              <a:t>http://maslovka.org/informer/extshow.php?i6=14&amp;i7=1212&amp;i8=637&amp;i9=1606&amp;l8=637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53340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/>
            <a:r>
              <a:rPr lang="ru-RU" sz="1200" dirty="0">
                <a:solidFill>
                  <a:srgbClr val="379E37"/>
                </a:solidFill>
                <a:latin typeface="Arial" pitchFamily="34" charset="0"/>
                <a:hlinkClick r:id="rId6"/>
              </a:rPr>
              <a:t>http://moscowbattle.narod.ru/chronicle/phase11.html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5562601"/>
            <a:ext cx="6078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/>
            <a:r>
              <a:rPr lang="ru-RU" sz="1200" dirty="0">
                <a:solidFill>
                  <a:srgbClr val="379E37"/>
                </a:solidFill>
                <a:latin typeface="Arial" pitchFamily="34" charset="0"/>
                <a:hlinkClick r:id="rId7"/>
              </a:rPr>
              <a:t>http://rushist.narod.ru/files/photo/vov.htm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9E37"/>
                </a:solidFill>
                <a:effectLst/>
                <a:latin typeface="Arial" pitchFamily="34" charset="0"/>
                <a:hlinkClick r:id="rId6"/>
              </a:rPr>
              <a:t>http://moscowbattle.narod.ru/chronicle/phase11.html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lvl="0" eaLnBrk="0" hangingPunct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t" hangingPunct="0"/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57200" y="5943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9E37"/>
                </a:solidFill>
                <a:effectLst/>
                <a:latin typeface="Arial" pitchFamily="34" charset="0"/>
                <a:hlinkClick r:id="rId8"/>
              </a:rPr>
              <a:t>http://varjag-2007.livejournal.com/1674121.html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533400"/>
            <a:ext cx="6629400" cy="213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900CC"/>
                </a:solidFill>
                <a:latin typeface="Arial Black" pitchFamily="34" charset="0"/>
              </a:rPr>
              <a:t>        План «Барбаросса»</a:t>
            </a:r>
            <a:r>
              <a:rPr lang="ru-RU" sz="5400" b="1" dirty="0">
                <a:solidFill>
                  <a:srgbClr val="9900CC"/>
                </a:solidFill>
              </a:rPr>
              <a:t/>
            </a:r>
            <a:br>
              <a:rPr lang="ru-RU" sz="5400" b="1" dirty="0">
                <a:solidFill>
                  <a:srgbClr val="9900CC"/>
                </a:solidFill>
              </a:rPr>
            </a:br>
            <a:endParaRPr lang="ru-RU" sz="5400" b="1" dirty="0">
              <a:solidFill>
                <a:srgbClr val="9900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763000" cy="37338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>
                <a:solidFill>
                  <a:schemeClr val="accent6">
                    <a:lumMod val="10000"/>
                  </a:schemeClr>
                </a:solidFill>
              </a:rPr>
              <a:t>План "Барбаросса" - план нападения и ведения войны против Советского Союза - был утвержден Гитлером 18 декабря 1940 г. Германское командование рассчитывало провести операцию "Барбаросса" за 3 - 4 месяца. 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</a:rPr>
              <a:t>Назван по имени императора Священной Римской империи Фридриха 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Bernard MT Condensed" pitchFamily="18" charset="0"/>
              </a:rPr>
              <a:t>I 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</a:rPr>
              <a:t>Барбароссы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00FF00"/>
                </a:solidFill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1" i="1" dirty="0">
              <a:solidFill>
                <a:srgbClr val="00FF00"/>
              </a:solidFill>
            </a:endParaRPr>
          </a:p>
        </p:txBody>
      </p:sp>
      <p:pic>
        <p:nvPicPr>
          <p:cNvPr id="20484" name="Picture 6" descr="Картинка 16 из 2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46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autoRev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2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2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autoRev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2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2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41376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Ba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419600" cy="542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8382000" cy="3429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b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   Германские вооруженные силы должны быть готовы разбить Советскую Россию в ходе кратковременной кампании еще до того, как будет закончена война против Англии. (Вариант "Барбаросса").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700" b="1" dirty="0" smtClean="0">
              <a:solidFill>
                <a:srgbClr val="CC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700" b="1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700" b="1" dirty="0" smtClean="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33400" y="0"/>
            <a:ext cx="800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ДИРЕКТИВА №21 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ПЛАН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 "БАРБАРОССА"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(Перевод с немецкого)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449763" y="18049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CC"/>
                </a:solidFill>
              </a:rPr>
              <a:t/>
            </a:r>
            <a:br>
              <a:rPr lang="ru-RU" b="1">
                <a:solidFill>
                  <a:srgbClr val="9900CC"/>
                </a:solidFill>
              </a:rPr>
            </a:br>
            <a:endParaRPr lang="ru-RU" b="1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Картинка 47 из 1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10400" cy="12954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</a:rPr>
              <a:t>Направление войск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343400" y="9906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Группа армий "Центр", </a:t>
            </a:r>
            <a:r>
              <a:rPr lang="ru-RU" sz="2400" b="1" dirty="0">
                <a:solidFill>
                  <a:srgbClr val="C00000"/>
                </a:solidFill>
              </a:rPr>
              <a:t>сосредоточив свои главные силы на флангах, раскалывает вражеские силы в Белоруссии. Подвижные соединения, наступающие южнее и севернее Минска, своевременно соединяются в районе Смоленска и таким образом создают предпосылки для взаимодействия крупных сил подвижных войск с войсками группы армий "Север" с целью уничтожения сил противника, находящихся в Прибалтике и в районе Ленинграда.</a:t>
            </a:r>
          </a:p>
        </p:txBody>
      </p:sp>
      <p:sp>
        <p:nvSpPr>
          <p:cNvPr id="21510" name="Rectangle 49"/>
          <p:cNvSpPr>
            <a:spLocks noChangeArrowheads="1"/>
          </p:cNvSpPr>
          <p:nvPr/>
        </p:nvSpPr>
        <p:spPr bwMode="auto">
          <a:xfrm>
            <a:off x="4343400" y="990600"/>
            <a:ext cx="4648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Группа армий "Юг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" </a:t>
            </a:r>
            <a:r>
              <a:rPr lang="ru-RU" sz="2000" b="1" dirty="0">
                <a:solidFill>
                  <a:srgbClr val="C00000"/>
                </a:solidFill>
              </a:rPr>
              <a:t>наступает своим усиленным левым флангом в общем направлении на Киев, имея впереди подвижные части. Общая задача - уничтожить советские войска в Галиции и Западной Украине еще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  западу от р. Днепр и захватить своевременно переправы на Днепре в районе Киева и южнее, создав тем самым предпосылки для продолжения операций восточнее Днепра. Наступление следует подготовить и провести таким образом, чтобы подвижные войска были сконцентрированы для удара из района Люблина в направлении Киева.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ru-RU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1" name="Rectangle 50"/>
          <p:cNvSpPr>
            <a:spLocks noChangeArrowheads="1"/>
          </p:cNvSpPr>
          <p:nvPr/>
        </p:nvSpPr>
        <p:spPr bwMode="auto">
          <a:xfrm>
            <a:off x="4419600" y="990600"/>
            <a:ext cx="3962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Группа армий "Север"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имеет задачу уничтожить действующие в Прибалтике силы противника и захватом портов на Балтийском море, включая Ленинград и Кронштадт, лишить русский флот его баз. Вопросы совместных действий с мощными подвижными силами, наступающими на Смоленск и находящимися в подчинении группы армий "Центр", будут своевременно уточнены и доведены до 18 декабря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hlinkClick r:id="rId3"/>
              </a:rPr>
              <a:t>1940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228600" y="7772400"/>
          <a:ext cx="3386668" cy="2387600"/>
        </p:xfrm>
        <a:graphic>
          <a:graphicData uri="http://schemas.openxmlformats.org/drawingml/2006/table">
            <a:tbl>
              <a:tblPr/>
              <a:tblGrid>
                <a:gridCol w="846667"/>
                <a:gridCol w="846667"/>
                <a:gridCol w="846667"/>
                <a:gridCol w="846667"/>
              </a:tblGrid>
              <a:tr h="50800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Поделиться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dirty="0"/>
                        <a:t>Копии картинки: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b="1" dirty="0">
                          <a:hlinkClick r:id="rId4"/>
                        </a:rPr>
                        <a:t>553×487</a:t>
                      </a:r>
                      <a:r>
                        <a:rPr lang="ru-RU" sz="1000" b="1" dirty="0"/>
                        <a:t>на  </a:t>
                      </a:r>
                      <a:r>
                        <a:rPr lang="ru-RU" sz="1000" b="1" dirty="0">
                          <a:hlinkClick r:id="rId5"/>
                        </a:rPr>
                        <a:t>3</a:t>
                      </a:r>
                      <a:r>
                        <a:rPr lang="en-US" sz="1000" b="1" dirty="0">
                          <a:hlinkClick r:id="rId5"/>
                        </a:rPr>
                        <a:t>voor12.vpro.nl</a:t>
                      </a:r>
                      <a:r>
                        <a:rPr lang="en-US" sz="1000" b="1" dirty="0"/>
                        <a:t>JPG, 2 </a:t>
                      </a:r>
                      <a:r>
                        <a:rPr lang="ru-RU" sz="1000" b="1" dirty="0"/>
                        <a:t>КБ</a:t>
                      </a:r>
                      <a:r>
                        <a:rPr lang="ru-RU" sz="1000" dirty="0"/>
                        <a:t> </a:t>
                      </a:r>
                    </a:p>
                    <a:p>
                      <a:r>
                        <a:rPr lang="ru-RU" sz="1000" dirty="0">
                          <a:hlinkClick r:id="rId6" action="ppaction://hlinkfile"/>
                        </a:rPr>
                        <a:t>Все копии</a:t>
                      </a:r>
                      <a:endParaRPr lang="ru-RU" sz="1000" dirty="0"/>
                    </a:p>
                    <a:p>
                      <a:r>
                        <a:rPr lang="ru-RU" sz="1000" dirty="0"/>
                        <a:t>Слайд-шоу 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r>
                        <a:rPr lang="en-US" sz="1000" dirty="0">
                          <a:hlinkClick r:id="rId7"/>
                        </a:rPr>
                        <a:t>http://</a:t>
                      </a:r>
                      <a:r>
                        <a:rPr lang="en-US" sz="1000" dirty="0" smtClean="0">
                          <a:hlinkClick r:id="rId7"/>
                        </a:rPr>
                        <a:t>www.vpro.nl/progesoordeels/artikelen/35259887</a:t>
                      </a:r>
                      <a:r>
                        <a:rPr lang="en-US" sz="1000" dirty="0">
                          <a:hlinkClick r:id="rId7"/>
                        </a:rPr>
                        <a:t>/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800" marR="50800" marT="25400" marB="25400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800" marR="50800" marT="25400" marB="25400"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09" grpId="1"/>
      <p:bldP spid="21510" grpId="0"/>
      <p:bldP spid="21510" grpId="1"/>
      <p:bldP spid="21511" grpId="0"/>
      <p:bldP spid="215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План «ОСТ"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План</a:t>
            </a:r>
            <a:r>
              <a:rPr lang="ru-RU" sz="2400" dirty="0" smtClean="0">
                <a:solidFill>
                  <a:srgbClr val="FF0000"/>
                </a:solidFill>
              </a:rPr>
              <a:t> "Ост" разрабатывался параллельно </a:t>
            </a:r>
            <a:r>
              <a:rPr lang="ru-RU" sz="2400" b="1" dirty="0" smtClean="0">
                <a:solidFill>
                  <a:srgbClr val="FF0000"/>
                </a:solidFill>
              </a:rPr>
              <a:t>плану</a:t>
            </a:r>
            <a:r>
              <a:rPr lang="ru-RU" sz="2400" dirty="0" smtClean="0">
                <a:solidFill>
                  <a:srgbClr val="FF0000"/>
                </a:solidFill>
              </a:rPr>
              <a:t> "</a:t>
            </a:r>
            <a:r>
              <a:rPr lang="ru-RU" sz="2400" b="1" dirty="0" smtClean="0">
                <a:solidFill>
                  <a:srgbClr val="FF0000"/>
                </a:solidFill>
              </a:rPr>
              <a:t>Барбаросса</a:t>
            </a:r>
            <a:r>
              <a:rPr lang="ru-RU" sz="2400" dirty="0" smtClean="0">
                <a:solidFill>
                  <a:srgbClr val="FF0000"/>
                </a:solidFill>
              </a:rPr>
              <a:t>" и касался мирного населения .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Ост-план </a:t>
            </a:r>
            <a:r>
              <a:rPr lang="ru-RU" sz="2400" b="1" i="1" dirty="0" smtClean="0">
                <a:solidFill>
                  <a:schemeClr val="accent6">
                    <a:lumMod val="10000"/>
                  </a:schemeClr>
                </a:solidFill>
              </a:rPr>
              <a:t>(«Ост-план»)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 - составная часть программы германского фашизма по завоеванию мирового господства и порабощению народов. Основные цели: колонизация территорий Восточной Европы, истребление, онемечивание и превращение народов восточно-европейских стран в рабов рейха. утвержден А. Гитлером 25 мая 1940. Впоследствии в план вносились изменения в отношении расширения его масштабов и использования более жестоких методов реализации. Полный текст «О.-п.» не найден, но связанные с ним документы позволяют восстановить его основные положения.</a:t>
            </a:r>
            <a:endParaRPr lang="ru-RU" sz="2400" dirty="0" smtClean="0"/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010400" cy="7620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200" b="1" smtClean="0">
                <a:solidFill>
                  <a:srgbClr val="FF0066"/>
                </a:solidFill>
              </a:rPr>
              <a:t>Ост-план</a:t>
            </a:r>
            <a:br>
              <a:rPr lang="ru-RU" sz="3200" b="1" smtClean="0">
                <a:solidFill>
                  <a:srgbClr val="FF0066"/>
                </a:solidFill>
              </a:rPr>
            </a:br>
            <a:endParaRPr lang="ru-RU" sz="3200" smtClean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0772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               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По «О.-п.» предусматривалось физическое уничтожение до </a:t>
            </a:r>
            <a:r>
              <a:rPr lang="ru-RU" sz="2400" b="1" dirty="0" smtClean="0">
                <a:solidFill>
                  <a:srgbClr val="FF0000"/>
                </a:solidFill>
              </a:rPr>
              <a:t>30 млн. чел.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населения и выселение (а практически также уничтожение) свыше </a:t>
            </a:r>
            <a:r>
              <a:rPr lang="ru-RU" sz="2400" b="1" dirty="0" smtClean="0">
                <a:solidFill>
                  <a:srgbClr val="FF0000"/>
                </a:solidFill>
              </a:rPr>
              <a:t>50 млн.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белорусов, поляков, русских, украинцев, чехов и др. в Западную Сибирь, на Северный Кавказ, в Южную Америку и Африку (до </a:t>
            </a:r>
            <a:r>
              <a:rPr lang="ru-RU" sz="2400" b="1" dirty="0" smtClean="0">
                <a:solidFill>
                  <a:srgbClr val="FF0000"/>
                </a:solidFill>
              </a:rPr>
              <a:t>85%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населения Польши, </a:t>
            </a:r>
            <a:r>
              <a:rPr lang="ru-RU" sz="2400" b="1" dirty="0" smtClean="0">
                <a:solidFill>
                  <a:srgbClr val="FF0000"/>
                </a:solidFill>
              </a:rPr>
              <a:t>65%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— Западной Украины, </a:t>
            </a:r>
            <a:r>
              <a:rPr lang="ru-RU" sz="2400" b="1" dirty="0" smtClean="0">
                <a:solidFill>
                  <a:srgbClr val="FF0000"/>
                </a:solidFill>
              </a:rPr>
              <a:t>75%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— Белоруссии, значительную часть населения Литвы, Латвии и Эстонии). «Освободившиеся» территории намечалось заселить немцами (около 10 млн.), а оставшееся на них население подлежало онемечиванию. Русский народ должен был быть разгромлен как народ, разобщён и ослаблен.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        </a:t>
            </a:r>
            <a:r>
              <a:rPr lang="ru-RU" sz="2400" b="1" u="sng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       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i="1" dirty="0" smtClean="0"/>
              <a:t> </a:t>
            </a:r>
            <a:endParaRPr lang="ru-RU" sz="12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29" descr="http://kz44.narod.ru/41_dr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6974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-2787650" y="3763963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03" name="Picture 19" descr="Картинка 62 из 2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0"/>
          <p:cNvSpPr>
            <a:spLocks noChangeArrowheads="1"/>
          </p:cNvSpPr>
          <p:nvPr/>
        </p:nvSpPr>
        <p:spPr bwMode="auto">
          <a:xfrm rot="10800000" flipV="1">
            <a:off x="2438400" y="3810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740" tIns="-63480" rIns="0" bIns="63480">
            <a:spAutoFit/>
          </a:bodyPr>
          <a:lstStyle/>
          <a:p>
            <a:pPr fontAlgn="t">
              <a:buFontTx/>
              <a:buChar char="•"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605" name="Rectangle 26"/>
          <p:cNvSpPr>
            <a:spLocks noChangeArrowheads="1"/>
          </p:cNvSpPr>
          <p:nvPr/>
        </p:nvSpPr>
        <p:spPr bwMode="auto">
          <a:xfrm>
            <a:off x="2057400" y="1554163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i="1"/>
          </a:p>
          <a:p>
            <a:pPr lvl="1" algn="ctr"/>
            <a:r>
              <a:rPr lang="ru-RU" i="1"/>
              <a:t>   </a:t>
            </a:r>
          </a:p>
          <a:p>
            <a:pPr lvl="1" algn="ctr"/>
            <a:r>
              <a:rPr lang="ru-RU" i="1"/>
              <a:t>  </a:t>
            </a:r>
          </a:p>
        </p:txBody>
      </p:sp>
      <p:pic>
        <p:nvPicPr>
          <p:cNvPr id="25606" name="Picture 27" descr="himmler_genri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02150" y="730250"/>
            <a:ext cx="1571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Documents and Settings\Администратор\Рабочий стол\IMG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5513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Documents and Settings\Администратор\Рабочий стол\IMG_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222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Администратор\Рабочий стол\IMG_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58800"/>
            <a:ext cx="3733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828800" y="0"/>
            <a:ext cx="4953000" cy="73914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4400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За свою многовековую историю, Российское государство неоднократно подвергалось агрессии. Русскому народу много раз приходилось с оружием в руках вести жестокие, и, подчас неравные сражения, в которых проявили свое полководческое искусство: </a:t>
            </a:r>
            <a:r>
              <a:rPr lang="ru-RU" sz="4400" kern="1200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Александр Невский, Дмитрий Донской, Петр I, Александр Суворов, Михаил Кутузов</a:t>
            </a:r>
            <a:r>
              <a:rPr lang="ru-RU" sz="4400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. Их имена бережно хранятся в памяти поколений. В XX веке к ним добавились имена полководцев Великой Отечественной войны -</a:t>
            </a:r>
            <a:r>
              <a:rPr lang="ru-RU" sz="4400" b="1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4400" b="1" kern="1200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Г.К.Жуков</a:t>
            </a:r>
            <a:r>
              <a:rPr lang="ru-RU" sz="4400" kern="1200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, А.М.Василевский, И.С.Конев, Р.Я.Малиновский, К.К.Рокоссовский, С.К.Тимошенко</a:t>
            </a:r>
            <a:r>
              <a:rPr lang="ru-RU" sz="4400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, и многие другие. За четырехлетний период борьбы против германской агрессии произошло не одно сражение. Со всеми важнейшими стратегическими операциями </a:t>
            </a:r>
            <a:r>
              <a:rPr lang="ru-RU" sz="4400" kern="12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советских войск </a:t>
            </a:r>
            <a:r>
              <a:rPr lang="ru-RU" sz="4400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в ходе Великой Отечественной войны неразрывно связано имя </a:t>
            </a:r>
            <a:r>
              <a:rPr lang="ru-RU" sz="4400" b="1" kern="12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Георгия Константиновича Жукова.</a:t>
            </a:r>
            <a:endParaRPr lang="ru-RU" sz="4400" kern="12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3200" kern="1200" dirty="0">
              <a:solidFill>
                <a:schemeClr val="tx1"/>
              </a:solidFill>
            </a:endParaRPr>
          </a:p>
        </p:txBody>
      </p:sp>
      <p:pic>
        <p:nvPicPr>
          <p:cNvPr id="19468" name="Picture 12" descr="C:\Documents and Settings\Администратор\Рабочий стол\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533400"/>
            <a:ext cx="37211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946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аскад">
  <a:themeElements>
    <a:clrScheme name="Каскад 13">
      <a:dk1>
        <a:srgbClr val="000000"/>
      </a:dk1>
      <a:lt1>
        <a:srgbClr val="A09D5E"/>
      </a:lt1>
      <a:dk2>
        <a:srgbClr val="000000"/>
      </a:dk2>
      <a:lt2>
        <a:srgbClr val="B9B695"/>
      </a:lt2>
      <a:accent1>
        <a:srgbClr val="CCCC00"/>
      </a:accent1>
      <a:accent2>
        <a:srgbClr val="CCCC00"/>
      </a:accent2>
      <a:accent3>
        <a:srgbClr val="CDCCB6"/>
      </a:accent3>
      <a:accent4>
        <a:srgbClr val="000000"/>
      </a:accent4>
      <a:accent5>
        <a:srgbClr val="E2E2AA"/>
      </a:accent5>
      <a:accent6>
        <a:srgbClr val="B9B900"/>
      </a:accent6>
      <a:hlink>
        <a:srgbClr val="009900"/>
      </a:hlink>
      <a:folHlink>
        <a:srgbClr val="3366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0">
        <a:dk1>
          <a:srgbClr val="FFFFCC"/>
        </a:dk1>
        <a:lt1>
          <a:srgbClr val="FFFFFF"/>
        </a:lt1>
        <a:dk2>
          <a:srgbClr val="9999FF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CACAFF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1">
        <a:dk1>
          <a:srgbClr val="666A5C"/>
        </a:dk1>
        <a:lt1>
          <a:srgbClr val="FFFFFF"/>
        </a:lt1>
        <a:dk2>
          <a:srgbClr val="808000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C0C0AA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2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F3F3F2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3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4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FFFFCC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E7E7B9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5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6">
        <a:dk1>
          <a:srgbClr val="602000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онтрастный">
  <a:themeElements>
    <a:clrScheme name="Контрастный 9">
      <a:dk1>
        <a:srgbClr val="666633"/>
      </a:dk1>
      <a:lt1>
        <a:srgbClr val="FFFFFF"/>
      </a:lt1>
      <a:dk2>
        <a:srgbClr val="969696"/>
      </a:dk2>
      <a:lt2>
        <a:srgbClr val="FFFFFF"/>
      </a:lt2>
      <a:accent1>
        <a:srgbClr val="666699"/>
      </a:accent1>
      <a:accent2>
        <a:srgbClr val="990000"/>
      </a:accent2>
      <a:accent3>
        <a:srgbClr val="C9C9C9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8">
        <a:dk1>
          <a:srgbClr val="666633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9">
        <a:dk1>
          <a:srgbClr val="666633"/>
        </a:dk1>
        <a:lt1>
          <a:srgbClr val="FFFFFF"/>
        </a:lt1>
        <a:dk2>
          <a:srgbClr val="969696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C9C9C9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10">
        <a:dk1>
          <a:srgbClr val="0A6866"/>
        </a:dk1>
        <a:lt1>
          <a:srgbClr val="FFFFFF"/>
        </a:lt1>
        <a:dk2>
          <a:srgbClr val="FFFF66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FFFFB8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Каскад 16">
    <a:dk1>
      <a:srgbClr val="602000"/>
    </a:dk1>
    <a:lt1>
      <a:srgbClr val="FFFFFF"/>
    </a:lt1>
    <a:dk2>
      <a:srgbClr val="FFCCFF"/>
    </a:dk2>
    <a:lt2>
      <a:srgbClr val="FFFFCC"/>
    </a:lt2>
    <a:accent1>
      <a:srgbClr val="FFCCCC"/>
    </a:accent1>
    <a:accent2>
      <a:srgbClr val="000000"/>
    </a:accent2>
    <a:accent3>
      <a:srgbClr val="FFE2FF"/>
    </a:accent3>
    <a:accent4>
      <a:srgbClr val="DADADA"/>
    </a:accent4>
    <a:accent5>
      <a:srgbClr val="FFE2E2"/>
    </a:accent5>
    <a:accent6>
      <a:srgbClr val="000000"/>
    </a:accent6>
    <a:hlink>
      <a:srgbClr val="EBF25A"/>
    </a:hlink>
    <a:folHlink>
      <a:srgbClr val="F2AA68"/>
    </a:folHlink>
  </a:clrScheme>
</a:themeOverride>
</file>

<file path=ppt/theme/themeOverride3.xml><?xml version="1.0" encoding="utf-8"?>
<a:themeOverride xmlns:a="http://schemas.openxmlformats.org/drawingml/2006/main">
  <a:clrScheme name="Каскад 16">
    <a:dk1>
      <a:srgbClr val="602000"/>
    </a:dk1>
    <a:lt1>
      <a:srgbClr val="FFFFFF"/>
    </a:lt1>
    <a:dk2>
      <a:srgbClr val="FFCCFF"/>
    </a:dk2>
    <a:lt2>
      <a:srgbClr val="FFFFCC"/>
    </a:lt2>
    <a:accent1>
      <a:srgbClr val="FFCCCC"/>
    </a:accent1>
    <a:accent2>
      <a:srgbClr val="000000"/>
    </a:accent2>
    <a:accent3>
      <a:srgbClr val="FFE2FF"/>
    </a:accent3>
    <a:accent4>
      <a:srgbClr val="DADADA"/>
    </a:accent4>
    <a:accent5>
      <a:srgbClr val="FFE2E2"/>
    </a:accent5>
    <a:accent6>
      <a:srgbClr val="000000"/>
    </a:accent6>
    <a:hlink>
      <a:srgbClr val="EBF25A"/>
    </a:hlink>
    <a:folHlink>
      <a:srgbClr val="F2AA68"/>
    </a:folHlink>
  </a:clrScheme>
</a:themeOverride>
</file>

<file path=ppt/theme/themeOverride4.xml><?xml version="1.0" encoding="utf-8"?>
<a:themeOverride xmlns:a="http://schemas.openxmlformats.org/drawingml/2006/main">
  <a:clrScheme name="Каскад 10">
    <a:dk1>
      <a:srgbClr val="FFFFCC"/>
    </a:dk1>
    <a:lt1>
      <a:srgbClr val="FFFFFF"/>
    </a:lt1>
    <a:dk2>
      <a:srgbClr val="9999FF"/>
    </a:dk2>
    <a:lt2>
      <a:srgbClr val="FFFFFF"/>
    </a:lt2>
    <a:accent1>
      <a:srgbClr val="0078F0"/>
    </a:accent1>
    <a:accent2>
      <a:srgbClr val="CCECFF"/>
    </a:accent2>
    <a:accent3>
      <a:srgbClr val="CACAFF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ppt/theme/themeOverride5.xml><?xml version="1.0" encoding="utf-8"?>
<a:themeOverride xmlns:a="http://schemas.openxmlformats.org/drawingml/2006/main">
  <a:clrScheme name="Каскад 10">
    <a:dk1>
      <a:srgbClr val="FFFFCC"/>
    </a:dk1>
    <a:lt1>
      <a:srgbClr val="FFFFFF"/>
    </a:lt1>
    <a:dk2>
      <a:srgbClr val="9999FF"/>
    </a:dk2>
    <a:lt2>
      <a:srgbClr val="FFFFFF"/>
    </a:lt2>
    <a:accent1>
      <a:srgbClr val="0078F0"/>
    </a:accent1>
    <a:accent2>
      <a:srgbClr val="CCECFF"/>
    </a:accent2>
    <a:accent3>
      <a:srgbClr val="CACAFF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ppt/theme/themeOverride6.xml><?xml version="1.0" encoding="utf-8"?>
<a:themeOverride xmlns:a="http://schemas.openxmlformats.org/drawingml/2006/main">
  <a:clrScheme name="Каскад 10">
    <a:dk1>
      <a:srgbClr val="FFFFCC"/>
    </a:dk1>
    <a:lt1>
      <a:srgbClr val="FFFFFF"/>
    </a:lt1>
    <a:dk2>
      <a:srgbClr val="9999FF"/>
    </a:dk2>
    <a:lt2>
      <a:srgbClr val="FFFFFF"/>
    </a:lt2>
    <a:accent1>
      <a:srgbClr val="0078F0"/>
    </a:accent1>
    <a:accent2>
      <a:srgbClr val="CCECFF"/>
    </a:accent2>
    <a:accent3>
      <a:srgbClr val="CACAFF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1367</Words>
  <Application>Microsoft PowerPoint</Application>
  <PresentationFormat>Экран (4:3)</PresentationFormat>
  <Paragraphs>108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Каскад</vt:lpstr>
      <vt:lpstr>Контрастный</vt:lpstr>
      <vt:lpstr>Трек</vt:lpstr>
      <vt:lpstr>Тема Office</vt:lpstr>
      <vt:lpstr>1_Тема Office</vt:lpstr>
      <vt:lpstr>Открытая</vt:lpstr>
      <vt:lpstr>Битва под Москвой</vt:lpstr>
      <vt:lpstr>Битва под Москвой</vt:lpstr>
      <vt:lpstr>        План «Барбаросса» </vt:lpstr>
      <vt:lpstr>Слайд 4</vt:lpstr>
      <vt:lpstr>Слайд 5</vt:lpstr>
      <vt:lpstr>План «ОСТ"</vt:lpstr>
      <vt:lpstr> Ост-план </vt:lpstr>
      <vt:lpstr>Слайд 8</vt:lpstr>
      <vt:lpstr>Слайд 9</vt:lpstr>
      <vt:lpstr>Советские полководцы </vt:lpstr>
      <vt:lpstr>Слайд 11</vt:lpstr>
      <vt:lpstr>Слайд 12</vt:lpstr>
      <vt:lpstr>Слайд 13</vt:lpstr>
      <vt:lpstr>Слайд 14</vt:lpstr>
      <vt:lpstr>Слайд 15</vt:lpstr>
      <vt:lpstr>Слайд 16</vt:lpstr>
      <vt:lpstr>Панфилов Иван Васильевич командир  316-й стрелковой дивизии. </vt:lpstr>
      <vt:lpstr>Младший политрук-панфиловец Клочков-Диев Василий Георгиевич.</vt:lpstr>
      <vt:lpstr>Слайд 19</vt:lpstr>
      <vt:lpstr>Космодемьянская Зоя Анатольевна                   13.09.1923 – 29.11.1941гг. </vt:lpstr>
      <vt:lpstr>Слайд 21</vt:lpstr>
      <vt:lpstr>Слайд 22</vt:lpstr>
      <vt:lpstr>Слайд 23</vt:lpstr>
      <vt:lpstr>Слайд 24</vt:lpstr>
      <vt:lpstr>Памяти ЗОИ Космодемьянской</vt:lpstr>
      <vt:lpstr>Сирень  «Зоя Космодемьянская»</vt:lpstr>
      <vt:lpstr>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Гейкер С.Ю.</cp:lastModifiedBy>
  <cp:revision>96</cp:revision>
  <cp:lastPrinted>1601-01-01T00:00:00Z</cp:lastPrinted>
  <dcterms:created xsi:type="dcterms:W3CDTF">1601-01-01T00:00:00Z</dcterms:created>
  <dcterms:modified xsi:type="dcterms:W3CDTF">2011-02-19T02:49:56Z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