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76" r:id="rId11"/>
    <p:sldMasterId id="2147483900" r:id="rId12"/>
    <p:sldMasterId id="2147483953" r:id="rId13"/>
    <p:sldMasterId id="2147483989" r:id="rId14"/>
    <p:sldMasterId id="2147484001" r:id="rId15"/>
    <p:sldMasterId id="2147484013" r:id="rId16"/>
    <p:sldMasterId id="2147484025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65" autoAdjust="0"/>
  </p:normalViewPr>
  <p:slideViewPr>
    <p:cSldViewPr>
      <p:cViewPr varScale="1">
        <p:scale>
          <a:sx n="73" d="100"/>
          <a:sy n="73" d="100"/>
        </p:scale>
        <p:origin x="-42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C2FE62-827A-4EAC-A04C-615899AB0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1320-E8FA-4BB8-9251-DA3E9DB36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D8BB-400F-40CD-AA64-59D639DC6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770E-B81F-424E-8881-E2C331C7E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2BBBF-3177-4CF0-9F79-842AB690A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06E7B-9992-40E2-827B-31BBCBAF7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BBCB-86C8-4C3F-97B0-30D0F68FD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A7925-6AE8-47EE-9FEF-6101B6999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F41CC-DDC4-4A4C-911B-A7CAE12BF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80A3C-B20A-4EFE-8A4B-D6CFF37A82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C253-746E-4877-87AD-A568462AB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build="p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86F2-6D40-4B61-B934-61D5BDD64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DF4F-4643-4E8B-832D-BE8244BEE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91DD-FDC8-4BB3-BCAE-38DB73DFF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1BAB-2F48-4725-99BB-1076DC93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A5DD-F98C-47C7-922C-252EE057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0798-AC2B-472C-8B82-75375837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DD54-E8F5-487F-A50F-0B4DAB0B7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3CC0-26CC-4B01-A1CE-B6FA2AC6E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4F7C-73BD-4FC0-B96D-6187DFA62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D398-9DD1-4CD5-B26D-AF3BF625B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1DF-04AB-417B-9DD7-80689F28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1186F2-6D40-4B61-B934-61D5BDD64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DF4F-4643-4E8B-832D-BE8244BEE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91DD-FDC8-4BB3-BCAE-38DB73DFF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1BAB-2F48-4725-99BB-1076DC93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28A5DD-F98C-47C7-922C-252EE0579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A650798-AC2B-472C-8B82-75375837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DD54-E8F5-487F-A50F-0B4DAB0B7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3CC0-26CC-4B01-A1CE-B6FA2AC6E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4F7C-73BD-4FC0-B96D-6187DFA62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D398-9DD1-4CD5-B26D-AF3BF625B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1DF-04AB-417B-9DD7-80689F28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86F2-6D40-4B61-B934-61D5BDD64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DF4F-4643-4E8B-832D-BE8244BEE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91DD-FDC8-4BB3-BCAE-38DB73DFF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1BAB-2F48-4725-99BB-1076DC935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A5DD-F98C-47C7-922C-252EE057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0798-AC2B-472C-8B82-75375837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DD54-E8F5-487F-A50F-0B4DAB0B7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23CC0-26CC-4B01-A1CE-B6FA2AC6E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2A4F7C-73BD-4FC0-B96D-6187DFA62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D398-9DD1-4CD5-B26D-AF3BF625B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1DF-04AB-417B-9DD7-80689F28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1186F2-6D40-4B61-B934-61D5BDD64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ADF4F-4643-4E8B-832D-BE8244BEEE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491DD-FDC8-4BB3-BCAE-38DB73DFF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1BAB-2F48-4725-99BB-1076DC935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A5DD-F98C-47C7-922C-252EE0579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0798-AC2B-472C-8B82-75375837F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0DD54-E8F5-487F-A50F-0B4DAB0B7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23CC0-26CC-4B01-A1CE-B6FA2AC6E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2A4F7C-73BD-4FC0-B96D-6187DFA62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ED398-9DD1-4CD5-B26D-AF3BF625B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571DF-04AB-417B-9DD7-80689F287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80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80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80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80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0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07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80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07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DB2139-85D6-48D1-B71F-BE33D71BC3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01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1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1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0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1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E6761-09C0-44A0-AF43-A7A61C969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6AA0-944C-44A7-9B0D-2FFFFDC859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2245-2A05-4F98-84AF-F928B1DC25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2020-5977-49E4-819E-B7306D5150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F06B-FD98-48CD-A128-752C20E21A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5D1EB-3757-41BF-88A4-9BD0EFAB1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7AD74-E55D-491D-821A-1E8D638A0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C1EFC-0CA7-463F-9AA4-28C59950F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9068-8181-4A29-A384-32E954125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9230-72F8-4CA0-BEF3-7037BACE3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421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398E4F-7FAE-4AFA-8A71-C270894AF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/>
      <p:bldP spid="9421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42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42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B3B9F-CF62-4243-A4F2-646152728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B710E-853E-40A5-992E-FCAA5289B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C356-FEBE-4AF6-AE30-3AF93960A3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FDD0-45EE-4116-AC94-A793EDBB83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D8B2-CE01-4B41-A3C3-848B01EA3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4A770-7E61-43BD-8AF5-216F66AB2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2DC0-1726-4C7A-9940-108FE065B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B03A-1625-4677-9ADE-05BFA395E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7C3C7-497B-4404-AB04-18C030DAE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A8D0-E1FD-4656-8996-F7F85525F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4821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4823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24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25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4827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4829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34831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2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3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4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5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6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7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8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39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0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1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2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3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4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5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6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7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8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49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0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1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2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3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4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5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6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7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8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59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0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1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2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3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4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5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66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34868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69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0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1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2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3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4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5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6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7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8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4879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48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34917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18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34920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1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2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3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4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5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6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7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28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3493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32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3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4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5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34937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938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39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0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941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49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9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944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34945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/>
          </a:p>
        </p:txBody>
      </p:sp>
      <p:sp>
        <p:nvSpPr>
          <p:cNvPr id="34946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95E41F0C-A2E5-45A8-9363-4A29EE17E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F2055-6144-41CA-A361-70E1B421E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25FB-13CC-4006-A3D0-2BBE60E588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69711-D76F-46D3-9DB6-23CE87548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38880-7974-4153-8F8F-708C7C3A2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201C-EA2B-4A62-B282-4615210B0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EFC76-E97A-41DF-A282-1C264F81F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211F-0242-4803-BBCB-38370AD5B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E8BCF-0B49-4923-B705-8392B615B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38945-390E-4343-A1B8-A4EA8252E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3B74-C81F-471A-94E5-90637F76D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2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1FAF17-7893-48AD-AD7D-1AA7C237DC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A53D1-DA2D-4999-BD39-C224282928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88206-998B-4D6E-B1D2-F52D05C04E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C20C9-D806-48B9-8411-C6DD19B321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C9236-3877-4515-A9BE-88AE47A4C6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3F8FD-C642-473D-83CF-5ED36B0538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4641A-C07C-4EEF-8090-714AC3E5DD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87017-E7AF-486F-BE62-370341F32A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16CD3-ECBE-4983-8F12-47F7AEBCD0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F33FB-84B0-4B9B-82C9-A9F5DE1A0D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2D9015-8973-4655-895E-FDDEC44250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86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1186F2-6D40-4B61-B934-61D5BDD64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ADF4F-4643-4E8B-832D-BE8244BEE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91DD-FDC8-4BB3-BCAE-38DB73DFF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31BAB-2F48-4725-99BB-1076DC935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8A5DD-F98C-47C7-922C-252EE0579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0798-AC2B-472C-8B82-75375837F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DD54-E8F5-487F-A50F-0B4DAB0B7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3CC0-26CC-4B01-A1CE-B6FA2AC6E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4F7C-73BD-4FC0-B96D-6187DFA629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ED398-9DD1-4CD5-B26D-AF3BF625B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571DF-04AB-417B-9DD7-80689F287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1F3FC8-BA09-41E1-AE59-5F3580D0E0E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70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70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0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70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0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5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pic>
          <p:nvPicPr>
            <p:cNvPr id="89092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D1B99FF-20AB-4591-9A48-BCF75D4498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09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339AA38-F8C1-4F4F-B7B4-A00A1C5E70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31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/>
      <p:bldP spid="9319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31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31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31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31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3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18.04.2008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79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379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0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0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380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380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3380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0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0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1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2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3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4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4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4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3384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4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4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4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4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4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385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385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5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5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5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6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7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8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9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89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3389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9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3389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9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9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9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0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0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0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0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0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3390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339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9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39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9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9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124C52AB-E8BE-43B3-B49F-16C5E7942F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9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9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02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0912513-682E-48AF-8BDC-49DD6058437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2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A8CE63-51B2-4308-A93E-0292DE53DF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gif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3.wm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56.gi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70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17.04.08 г.       Классная работа.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89643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смешанной дроби.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85011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Познакомиться с понятием смешанной дроби, ее записью. Научиться читать, и выделять части смешанной дроби.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2818" name="Picture 2" descr="C:\Program Files\Microsoft Office\Media\CntCD1\ClipArt3\j02341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935648"/>
            <a:ext cx="4000528" cy="1922352"/>
          </a:xfrm>
          <a:prstGeom prst="rect">
            <a:avLst/>
          </a:prstGeom>
          <a:noFill/>
        </p:spPr>
      </p:pic>
      <p:pic>
        <p:nvPicPr>
          <p:cNvPr id="162819" name="Picture 3" descr="C:\Program Files\Microsoft Office\Media\CntCD1\ClipArt3\j02340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25497"/>
            <a:ext cx="2301089" cy="20325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571480"/>
            <a:ext cx="857255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из неправильной дроби выделить целую часть, надо: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Разделить с остатком числитель на знаменатель;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Неполное частное будет целой частью;</a:t>
            </a:r>
          </a:p>
          <a:p>
            <a:pPr marL="742950" indent="-742950" algn="ctr">
              <a:buAutoNum type="arabicPeriod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Остаток (если он есть) дает числитель, а делитель – знаменатель дробной части.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92971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Выделить целую часть из неправильной дроби         .</a:t>
            </a:r>
          </a:p>
          <a:p>
            <a:endParaRPr lang="ru-RU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</a:p>
          <a:p>
            <a:pPr algn="ctr"/>
            <a:endParaRPr lang="ru-RU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58016" y="1571612"/>
          <a:ext cx="1000132" cy="1238257"/>
        </p:xfrm>
        <a:graphic>
          <a:graphicData uri="http://schemas.openxmlformats.org/presentationml/2006/ole">
            <p:oleObj spid="_x0000_s175106" name="Формула" r:id="rId3" imgW="22860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00496" y="3714752"/>
          <a:ext cx="1809750" cy="666750"/>
        </p:xfrm>
        <a:graphic>
          <a:graphicData uri="http://schemas.openxmlformats.org/presentationml/2006/ole">
            <p:oleObj spid="_x0000_s175107" name="Формула" r:id="rId4" imgW="482400" imgH="177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857625" y="4714875"/>
          <a:ext cx="1285875" cy="1476375"/>
        </p:xfrm>
        <a:graphic>
          <a:graphicData uri="http://schemas.openxmlformats.org/presentationml/2006/ole">
            <p:oleObj spid="_x0000_s175108" name="Формула" r:id="rId5" imgW="342720" imgH="393480" progId="Equation.3">
              <p:embed/>
            </p:oleObj>
          </a:graphicData>
        </a:graphic>
      </p:graphicFrame>
      <p:pic>
        <p:nvPicPr>
          <p:cNvPr id="175109" name="Picture 5" descr="C:\Program Files\Microsoft Office\Media\CntCD1\Animated\j028325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714752"/>
            <a:ext cx="2171707" cy="2000264"/>
          </a:xfrm>
          <a:prstGeom prst="rect">
            <a:avLst/>
          </a:prstGeom>
          <a:noFill/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715008" y="3714752"/>
          <a:ext cx="2214578" cy="785818"/>
        </p:xfrm>
        <a:graphic>
          <a:graphicData uri="http://schemas.openxmlformats.org/presentationml/2006/ole">
            <p:oleObj spid="_x0000_s175110" name="Формула" r:id="rId7" imgW="583920" imgH="2030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214942" y="4714884"/>
          <a:ext cx="1122363" cy="1581150"/>
        </p:xfrm>
        <a:graphic>
          <a:graphicData uri="http://schemas.openxmlformats.org/presentationml/2006/ole">
            <p:oleObj spid="_x0000_s175112" name="Формула" r:id="rId8" imgW="279360" imgH="39348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714356"/>
            <a:ext cx="466614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 4.14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(правило 1)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955, 958.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57242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классе:</a:t>
            </a:r>
          </a:p>
          <a:p>
            <a:pPr algn="ctr"/>
            <a:r>
              <a:rPr lang="ru-RU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954 (устно),</a:t>
            </a:r>
          </a:p>
          <a:p>
            <a:pPr algn="ctr"/>
            <a:r>
              <a:rPr lang="ru-RU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953,</a:t>
            </a:r>
          </a:p>
          <a:p>
            <a:pPr algn="ctr"/>
            <a:r>
              <a:rPr lang="ru-RU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Дополнительный № 957.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715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000108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928670"/>
            <a:ext cx="87095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6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8178" name="Picture 2" descr="C:\Program Files\Microsoft Office\Media\CntCD1\ClipArt8\j03458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3357586" cy="2059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Program Files\Microsoft Office\Media\CntCD1\ClipArt4\j025211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57364"/>
            <a:ext cx="2071702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857232"/>
            <a:ext cx="701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адание 1. Вычислить: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643174" y="1571612"/>
          <a:ext cx="1785950" cy="1214446"/>
        </p:xfrm>
        <a:graphic>
          <a:graphicData uri="http://schemas.openxmlformats.org/presentationml/2006/ole">
            <p:oleObj spid="_x0000_s1030" name="Формула" r:id="rId4" imgW="26640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643174" y="2714620"/>
          <a:ext cx="1643074" cy="1143008"/>
        </p:xfrm>
        <a:graphic>
          <a:graphicData uri="http://schemas.openxmlformats.org/presentationml/2006/ole">
            <p:oleObj spid="_x0000_s1031" name="Формула" r:id="rId5" imgW="342720" imgH="39348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571736" y="3929066"/>
          <a:ext cx="1500198" cy="1143008"/>
        </p:xfrm>
        <a:graphic>
          <a:graphicData uri="http://schemas.openxmlformats.org/presentationml/2006/ole">
            <p:oleObj spid="_x0000_s1032" name="Формула" r:id="rId6" imgW="419040" imgH="39348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571736" y="5214950"/>
          <a:ext cx="1857388" cy="1285884"/>
        </p:xfrm>
        <a:graphic>
          <a:graphicData uri="http://schemas.openxmlformats.org/presentationml/2006/ole">
            <p:oleObj spid="_x0000_s1033" name="Формула" r:id="rId7" imgW="342720" imgH="393480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643042" y="171448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2786058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4071942"/>
            <a:ext cx="788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14480" y="5357826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3372" y="185736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6:5</a:t>
            </a:r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7818" y="192880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2;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2928934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20:5</a:t>
            </a:r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00694" y="292893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4;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71934" y="414338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200:50</a:t>
            </a:r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15074" y="414338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4;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14810" y="550070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75:15=</a:t>
            </a:r>
            <a:endParaRPr lang="ru-RU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29322" y="550070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5.</a:t>
            </a:r>
            <a:endParaRPr lang="ru-RU" sz="4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"/>
                            </p:stCondLst>
                            <p:childTnLst>
                              <p:par>
                                <p:cTn id="5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400"/>
                            </p:stCondLst>
                            <p:childTnLst>
                              <p:par>
                                <p:cTn id="6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400"/>
                            </p:stCondLst>
                            <p:childTnLst>
                              <p:par>
                                <p:cTn id="7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Program Files\Microsoft Office\Media\CntCD1\ClipArt3\j0233771.wm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3767">
            <a:off x="1643042" y="4000504"/>
            <a:ext cx="6858048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80010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Представьте неправильную дробь         , в виде суммы двух натуральных чисел.</a:t>
            </a:r>
          </a:p>
          <a:p>
            <a:pPr algn="just"/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357422" y="1915813"/>
          <a:ext cx="857256" cy="1013121"/>
        </p:xfrm>
        <a:graphic>
          <a:graphicData uri="http://schemas.openxmlformats.org/presentationml/2006/ole">
            <p:oleObj spid="_x0000_s2050" name="Формула" r:id="rId5" imgW="21564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348" y="214290"/>
            <a:ext cx="419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59499">
            <a:off x="1571604" y="4500570"/>
            <a:ext cx="705193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Что для этого </a:t>
            </a:r>
          </a:p>
          <a:p>
            <a:pPr algn="ctr"/>
            <a:r>
              <a:rPr lang="ru-RU" sz="4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необходимо сделать?</a:t>
            </a:r>
            <a:endParaRPr lang="ru-RU" sz="40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3" descr="C:\Program Files\Microsoft Office\Media\CntCD1\Animated\j02888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673930"/>
            <a:ext cx="1143008" cy="14695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7179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этого необходимо: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8586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1) Числитель представить в виде суммы двух натуральных чисел, одно из которых делится нацело на знаменатель дроби;</a:t>
            </a:r>
            <a:endParaRPr lang="ru-RU" sz="3200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8572560" cy="107721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2) Записать дробь в виде суммы двух дробей с равными знаменателями;</a:t>
            </a:r>
            <a:endParaRPr lang="ru-RU" sz="3200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857628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3) Дробь у которой числитель делится нацело на знаменатель представить в виде натурального числа;</a:t>
            </a:r>
            <a:endParaRPr lang="ru-RU" sz="3200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357826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4) Записать получившуюся сумму натурального числа и правильной дроби.</a:t>
            </a:r>
            <a:endParaRPr lang="ru-RU" sz="3200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0962" name="Picture 2" descr="C:\Program Files\Microsoft Office\Media\CntCD1\Animated\j02888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000372"/>
            <a:ext cx="928694" cy="12382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35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65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3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1785926"/>
          <a:ext cx="1452756" cy="1741968"/>
        </p:xfrm>
        <a:graphic>
          <a:graphicData uri="http://schemas.openxmlformats.org/presentationml/2006/ole">
            <p:oleObj spid="_x0000_s41986" name="Формула" r:id="rId3" imgW="342720" imgH="3934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643042" y="1857364"/>
          <a:ext cx="2214578" cy="1596557"/>
        </p:xfrm>
        <a:graphic>
          <a:graphicData uri="http://schemas.openxmlformats.org/presentationml/2006/ole">
            <p:oleObj spid="_x0000_s41987" name="Формула" r:id="rId4" imgW="54576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857620" y="1857364"/>
          <a:ext cx="2539506" cy="1749438"/>
        </p:xfrm>
        <a:graphic>
          <a:graphicData uri="http://schemas.openxmlformats.org/presentationml/2006/ole">
            <p:oleObj spid="_x0000_s41988" name="Формула" r:id="rId5" imgW="57132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429388" y="1785926"/>
          <a:ext cx="1928826" cy="1868550"/>
        </p:xfrm>
        <a:graphic>
          <a:graphicData uri="http://schemas.openxmlformats.org/presentationml/2006/ole">
            <p:oleObj spid="_x0000_s41989" name="Формула" r:id="rId6" imgW="406080" imgH="39348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3643314"/>
            <a:ext cx="1341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714480" y="3786190"/>
          <a:ext cx="1084263" cy="842963"/>
        </p:xfrm>
        <a:graphic>
          <a:graphicData uri="http://schemas.openxmlformats.org/presentationml/2006/ole">
            <p:oleObj spid="_x0000_s41990" name="Формула" r:id="rId7" imgW="228600" imgH="177480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1643042" y="4500570"/>
          <a:ext cx="1206500" cy="1868487"/>
        </p:xfrm>
        <a:graphic>
          <a:graphicData uri="http://schemas.openxmlformats.org/presentationml/2006/ole">
            <p:oleObj spid="_x0000_s41991" name="Формула" r:id="rId8" imgW="25380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00266" y="3786190"/>
            <a:ext cx="66437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атуральное число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929198"/>
            <a:ext cx="60789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равильная дробь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571480"/>
            <a:ext cx="378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Решение: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928670"/>
            <a:ext cx="48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3116"/>
            <a:ext cx="84297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Сумму натурального числа и правильной дроби записывают сокращенно, без знака «+», и называют </a:t>
            </a:r>
            <a:r>
              <a:rPr lang="ru-RU" sz="3600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смешанной дробью</a:t>
            </a:r>
            <a:r>
              <a:rPr lang="ru-RU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При этом натуральное число называют целой частью, а правильную дробь – дробной частью смешанной дроби.</a:t>
            </a:r>
          </a:p>
        </p:txBody>
      </p:sp>
      <p:pic>
        <p:nvPicPr>
          <p:cNvPr id="165889" name="Picture 1" descr="C:\Program Files\Microsoft Office\MEDIA\OFFICE12\Lines\BD2130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7143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4282" y="571480"/>
          <a:ext cx="1285884" cy="1423787"/>
        </p:xfrm>
        <a:graphic>
          <a:graphicData uri="http://schemas.openxmlformats.org/presentationml/2006/ole">
            <p:oleObj spid="_x0000_s43010" name="Формула" r:id="rId4" imgW="355320" imgH="39348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1000108"/>
            <a:ext cx="6341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ринято записывать короче</a:t>
            </a:r>
            <a:endParaRPr lang="ru-RU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7643834" y="571480"/>
          <a:ext cx="1074738" cy="1516063"/>
        </p:xfrm>
        <a:graphic>
          <a:graphicData uri="http://schemas.openxmlformats.org/presentationml/2006/ole">
            <p:oleObj spid="_x0000_s43011" name="Формула" r:id="rId5" imgW="27936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285992"/>
            <a:ext cx="1857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Запись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071670" y="1928802"/>
          <a:ext cx="928688" cy="1516062"/>
        </p:xfrm>
        <a:graphic>
          <a:graphicData uri="http://schemas.openxmlformats.org/presentationml/2006/ole">
            <p:oleObj spid="_x0000_s43012" name="Формула" r:id="rId6" imgW="241200" imgH="39348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14678" y="2143116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читают так: «пять целых две третьих».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14282" y="4071942"/>
            <a:ext cx="428628" cy="571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14348" y="3643314"/>
          <a:ext cx="1368425" cy="1516063"/>
        </p:xfrm>
        <a:graphic>
          <a:graphicData uri="http://schemas.openxmlformats.org/presentationml/2006/ole">
            <p:oleObj spid="_x0000_s43013" name="Формула" r:id="rId7" imgW="355320" imgH="393480" progId="Equation.3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373313" y="3714750"/>
          <a:ext cx="1285875" cy="1423988"/>
        </p:xfrm>
        <a:graphic>
          <a:graphicData uri="http://schemas.openxmlformats.org/presentationml/2006/ole">
            <p:oleObj spid="_x0000_s43014" name="Формула" r:id="rId8" imgW="355320" imgH="39348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571736" y="5143512"/>
          <a:ext cx="990600" cy="1527175"/>
        </p:xfrm>
        <a:graphic>
          <a:graphicData uri="http://schemas.openxmlformats.org/presentationml/2006/ole">
            <p:oleObj spid="_x0000_s43015" name="Формула" r:id="rId9" imgW="266400" imgH="393480" progId="Equation.3">
              <p:embed/>
            </p:oleObj>
          </a:graphicData>
        </a:graphic>
      </p:graphicFrame>
      <p:sp>
        <p:nvSpPr>
          <p:cNvPr id="15" name="Штриховая стрелка вправо 14"/>
          <p:cNvSpPr/>
          <p:nvPr/>
        </p:nvSpPr>
        <p:spPr>
          <a:xfrm>
            <a:off x="5000628" y="4786322"/>
            <a:ext cx="428628" cy="571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6000760" y="4286256"/>
          <a:ext cx="1368425" cy="1516063"/>
        </p:xfrm>
        <a:graphic>
          <a:graphicData uri="http://schemas.openxmlformats.org/presentationml/2006/ole">
            <p:oleObj spid="_x0000_s43016" name="Формула" r:id="rId10" imgW="355320" imgH="39348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7359650" y="4286250"/>
          <a:ext cx="942975" cy="1527175"/>
        </p:xfrm>
        <a:graphic>
          <a:graphicData uri="http://schemas.openxmlformats.org/presentationml/2006/ole">
            <p:oleObj spid="_x0000_s43017" name="Формула" r:id="rId11" imgW="253800" imgH="393480" progId="Equation.3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714348" y="5214950"/>
          <a:ext cx="1746250" cy="1423988"/>
        </p:xfrm>
        <a:graphic>
          <a:graphicData uri="http://schemas.openxmlformats.org/presentationml/2006/ole">
            <p:oleObj spid="_x0000_s43018" name="Формула" r:id="rId12" imgW="482400" imgH="393480" progId="Equation.3">
              <p:embed/>
            </p:oleObj>
          </a:graphicData>
        </a:graphic>
      </p:graphicFrame>
      <p:sp>
        <p:nvSpPr>
          <p:cNvPr id="16" name="Правая фигурная скобка 15"/>
          <p:cNvSpPr/>
          <p:nvPr/>
        </p:nvSpPr>
        <p:spPr>
          <a:xfrm>
            <a:off x="3714744" y="3714752"/>
            <a:ext cx="571504" cy="2857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167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/>
                <a:solidFill>
                  <a:schemeClr val="accent3"/>
                </a:solidFill>
                <a:effectLst/>
              </a:rPr>
              <a:t>Например:</a:t>
            </a:r>
            <a:endParaRPr lang="ru-RU" sz="40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714612" y="1207120"/>
          <a:ext cx="1872335" cy="1936128"/>
        </p:xfrm>
        <a:graphic>
          <a:graphicData uri="http://schemas.openxmlformats.org/presentationml/2006/ole">
            <p:oleObj spid="_x0000_s167938" name="Формула" r:id="rId4" imgW="482400" imgH="39348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14875" y="1214422"/>
          <a:ext cx="1444891" cy="1947462"/>
        </p:xfrm>
        <a:graphic>
          <a:graphicData uri="http://schemas.openxmlformats.org/presentationml/2006/ole">
            <p:oleObj spid="_x0000_s167939" name="Формула" r:id="rId5" imgW="291960" imgH="39348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57950" y="1928802"/>
            <a:ext cx="1061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где</a:t>
            </a:r>
            <a:endParaRPr lang="ru-RU" sz="3200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500034" y="2857496"/>
          <a:ext cx="1565275" cy="1733550"/>
        </p:xfrm>
        <a:graphic>
          <a:graphicData uri="http://schemas.openxmlformats.org/presentationml/2006/ole">
            <p:oleObj spid="_x0000_s167940" name="Формула" r:id="rId6" imgW="35532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32" y="3500438"/>
            <a:ext cx="6157455" cy="461665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Смешанная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дробь, у которой</a:t>
            </a:r>
            <a:endParaRPr lang="ru-RU" sz="2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28860" y="4286256"/>
          <a:ext cx="979468" cy="761808"/>
        </p:xfrm>
        <a:graphic>
          <a:graphicData uri="http://schemas.openxmlformats.org/presentationml/2006/ole">
            <p:oleObj spid="_x0000_s167941" name="Формула" r:id="rId7" imgW="228600" imgH="177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00298" y="5214950"/>
          <a:ext cx="857256" cy="1328747"/>
        </p:xfrm>
        <a:graphic>
          <a:graphicData uri="http://schemas.openxmlformats.org/presentationml/2006/ole">
            <p:oleObj spid="_x0000_s167942" name="Формула" r:id="rId8" imgW="253800" imgH="39348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71868" y="4429132"/>
            <a:ext cx="2811987" cy="461665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Целая часть,</a:t>
            </a:r>
            <a:endParaRPr lang="ru-RU" sz="2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643578"/>
            <a:ext cx="3304111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Дробная часть.</a:t>
            </a:r>
            <a:endParaRPr lang="ru-RU" sz="2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80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3.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 дроби.</a:t>
            </a:r>
            <a:endParaRPr lang="ru-RU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34" y="1428736"/>
          <a:ext cx="1214446" cy="1636862"/>
        </p:xfrm>
        <a:graphic>
          <a:graphicData uri="http://schemas.openxmlformats.org/presentationml/2006/ole">
            <p:oleObj spid="_x0000_s168962" name="Формула" r:id="rId3" imgW="29196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143240" y="1428736"/>
          <a:ext cx="1232882" cy="1661710"/>
        </p:xfrm>
        <a:graphic>
          <a:graphicData uri="http://schemas.openxmlformats.org/presentationml/2006/ole">
            <p:oleObj spid="_x0000_s168963" name="Формула" r:id="rId4" imgW="29196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714876" y="3643314"/>
          <a:ext cx="1285884" cy="1733148"/>
        </p:xfrm>
        <a:graphic>
          <a:graphicData uri="http://schemas.openxmlformats.org/presentationml/2006/ole">
            <p:oleObj spid="_x0000_s168964" name="Формула" r:id="rId5" imgW="29196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00562" y="1500174"/>
          <a:ext cx="1318146" cy="1776632"/>
        </p:xfrm>
        <a:graphic>
          <a:graphicData uri="http://schemas.openxmlformats.org/presentationml/2006/ole">
            <p:oleObj spid="_x0000_s168965" name="Формула" r:id="rId6" imgW="29196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85918" y="1428736"/>
          <a:ext cx="1152227" cy="1623592"/>
        </p:xfrm>
        <a:graphic>
          <a:graphicData uri="http://schemas.openxmlformats.org/presentationml/2006/ole">
            <p:oleObj spid="_x0000_s168966" name="Формула" r:id="rId7" imgW="27936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28596" y="3500438"/>
          <a:ext cx="1357322" cy="1829434"/>
        </p:xfrm>
        <a:graphic>
          <a:graphicData uri="http://schemas.openxmlformats.org/presentationml/2006/ole">
            <p:oleObj spid="_x0000_s168967" name="Формула" r:id="rId8" imgW="29196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500958" y="1500174"/>
          <a:ext cx="1235186" cy="1740490"/>
        </p:xfrm>
        <a:graphic>
          <a:graphicData uri="http://schemas.openxmlformats.org/presentationml/2006/ole">
            <p:oleObj spid="_x0000_s168968" name="Формула" r:id="rId9" imgW="27936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000760" y="1500174"/>
          <a:ext cx="1285884" cy="1733148"/>
        </p:xfrm>
        <a:graphic>
          <a:graphicData uri="http://schemas.openxmlformats.org/presentationml/2006/ole">
            <p:oleObj spid="_x0000_s168969" name="Формула" r:id="rId10" imgW="29196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143636" y="3643314"/>
          <a:ext cx="1214446" cy="1636862"/>
        </p:xfrm>
        <a:graphic>
          <a:graphicData uri="http://schemas.openxmlformats.org/presentationml/2006/ole">
            <p:oleObj spid="_x0000_s168970" name="Формула" r:id="rId11" imgW="29196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714480" y="3571876"/>
          <a:ext cx="1285884" cy="1733148"/>
        </p:xfrm>
        <a:graphic>
          <a:graphicData uri="http://schemas.openxmlformats.org/presentationml/2006/ole">
            <p:oleObj spid="_x0000_s168971" name="Формула" r:id="rId12" imgW="29196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7572396" y="3643314"/>
          <a:ext cx="1285884" cy="1811927"/>
        </p:xfrm>
        <a:graphic>
          <a:graphicData uri="http://schemas.openxmlformats.org/presentationml/2006/ole">
            <p:oleObj spid="_x0000_s168972" name="Формула" r:id="rId13" imgW="279360" imgH="39348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214678" y="3500438"/>
          <a:ext cx="1357322" cy="1829434"/>
        </p:xfrm>
        <a:graphic>
          <a:graphicData uri="http://schemas.openxmlformats.org/presentationml/2006/ole">
            <p:oleObj spid="_x0000_s168973" name="Формула" r:id="rId14" imgW="291960" imgH="393480" progId="Equation.3">
              <p:embed/>
            </p:oleObj>
          </a:graphicData>
        </a:graphic>
      </p:graphicFrame>
      <p:pic>
        <p:nvPicPr>
          <p:cNvPr id="168974" name="Picture 14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5500703"/>
            <a:ext cx="8501122" cy="21431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000232" y="5715016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онтрастный">
  <a:themeElements>
    <a:clrScheme name="Контрастный 9">
      <a:dk1>
        <a:srgbClr val="666633"/>
      </a:dk1>
      <a:lt1>
        <a:srgbClr val="FFFFFF"/>
      </a:lt1>
      <a:dk2>
        <a:srgbClr val="969696"/>
      </a:dk2>
      <a:lt2>
        <a:srgbClr val="FFFFFF"/>
      </a:lt2>
      <a:accent1>
        <a:srgbClr val="666699"/>
      </a:accent1>
      <a:accent2>
        <a:srgbClr val="990000"/>
      </a:accent2>
      <a:accent3>
        <a:srgbClr val="C9C9C9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8">
        <a:dk1>
          <a:srgbClr val="666633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9">
        <a:dk1>
          <a:srgbClr val="666633"/>
        </a:dk1>
        <a:lt1>
          <a:srgbClr val="FFFFFF"/>
        </a:lt1>
        <a:dk2>
          <a:srgbClr val="969696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C9C9C9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10">
        <a:dk1>
          <a:srgbClr val="0A6866"/>
        </a:dk1>
        <a:lt1>
          <a:srgbClr val="FFFFFF"/>
        </a:lt1>
        <a:dk2>
          <a:srgbClr val="FFFF66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FFFFB8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скад">
  <a:themeElements>
    <a:clrScheme name="Каскад 10">
      <a:dk1>
        <a:srgbClr val="FFFFCC"/>
      </a:dk1>
      <a:lt1>
        <a:srgbClr val="FFFFFF"/>
      </a:lt1>
      <a:dk2>
        <a:srgbClr val="9999FF"/>
      </a:dk2>
      <a:lt2>
        <a:srgbClr val="FFFFFF"/>
      </a:lt2>
      <a:accent1>
        <a:srgbClr val="0078F0"/>
      </a:accent1>
      <a:accent2>
        <a:srgbClr val="CCECFF"/>
      </a:accent2>
      <a:accent3>
        <a:srgbClr val="CACAFF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0">
        <a:dk1>
          <a:srgbClr val="FFFFCC"/>
        </a:dk1>
        <a:lt1>
          <a:srgbClr val="FFFFFF"/>
        </a:lt1>
        <a:dk2>
          <a:srgbClr val="9999FF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CACAFF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1">
        <a:dk1>
          <a:srgbClr val="666A5C"/>
        </a:dk1>
        <a:lt1>
          <a:srgbClr val="FFFFFF"/>
        </a:lt1>
        <a:dk2>
          <a:srgbClr val="808000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C0C0AA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2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F3F3F2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3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4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FFFFCC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E7E7B9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15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16">
        <a:dk1>
          <a:srgbClr val="602000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арелка">
  <a:themeElements>
    <a:clrScheme name="Тарелка 13">
      <a:dk1>
        <a:srgbClr val="000000"/>
      </a:dk1>
      <a:lt1>
        <a:srgbClr val="A09D5E"/>
      </a:lt1>
      <a:dk2>
        <a:srgbClr val="000000"/>
      </a:dk2>
      <a:lt2>
        <a:srgbClr val="B9B695"/>
      </a:lt2>
      <a:accent1>
        <a:srgbClr val="CCCC00"/>
      </a:accent1>
      <a:accent2>
        <a:srgbClr val="FFFFCC"/>
      </a:accent2>
      <a:accent3>
        <a:srgbClr val="CDCCB6"/>
      </a:accent3>
      <a:accent4>
        <a:srgbClr val="000000"/>
      </a:accent4>
      <a:accent5>
        <a:srgbClr val="E2E2AA"/>
      </a:accent5>
      <a:accent6>
        <a:srgbClr val="E7E7B9"/>
      </a:accent6>
      <a:hlink>
        <a:srgbClr val="009900"/>
      </a:hlink>
      <a:folHlink>
        <a:srgbClr val="336600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10">
        <a:dk1>
          <a:srgbClr val="666A5C"/>
        </a:dk1>
        <a:lt1>
          <a:srgbClr val="FFFFFF"/>
        </a:lt1>
        <a:dk2>
          <a:srgbClr val="808000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C0C0AA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11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F3F3F2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12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CCCC00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B9B900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13">
        <a:dk1>
          <a:srgbClr val="000000"/>
        </a:dk1>
        <a:lt1>
          <a:srgbClr val="A09D5E"/>
        </a:lt1>
        <a:dk2>
          <a:srgbClr val="000000"/>
        </a:dk2>
        <a:lt2>
          <a:srgbClr val="B9B695"/>
        </a:lt2>
        <a:accent1>
          <a:srgbClr val="CCCC00"/>
        </a:accent1>
        <a:accent2>
          <a:srgbClr val="FFFFCC"/>
        </a:accent2>
        <a:accent3>
          <a:srgbClr val="CDCCB6"/>
        </a:accent3>
        <a:accent4>
          <a:srgbClr val="000000"/>
        </a:accent4>
        <a:accent5>
          <a:srgbClr val="E2E2AA"/>
        </a:accent5>
        <a:accent6>
          <a:srgbClr val="E7E7B9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14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15">
        <a:dk1>
          <a:srgbClr val="602000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16">
        <a:dk1>
          <a:srgbClr val="FF33CC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навес">
  <a:themeElements>
    <a:clrScheme name="">
      <a:dk1>
        <a:srgbClr val="0A6866"/>
      </a:dk1>
      <a:lt1>
        <a:srgbClr val="FFFFFF"/>
      </a:lt1>
      <a:dk2>
        <a:srgbClr val="FFFF66"/>
      </a:dk2>
      <a:lt2>
        <a:srgbClr val="B8DEC6"/>
      </a:lt2>
      <a:accent1>
        <a:srgbClr val="3C7652"/>
      </a:accent1>
      <a:accent2>
        <a:srgbClr val="005250"/>
      </a:accent2>
      <a:accent3>
        <a:srgbClr val="FFFFB8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602000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2">
        <a:dk1>
          <a:srgbClr val="FF33CC"/>
        </a:dk1>
        <a:lt1>
          <a:srgbClr val="FFFFFF"/>
        </a:lt1>
        <a:dk2>
          <a:srgbClr val="FFCCFF"/>
        </a:dk2>
        <a:lt2>
          <a:srgbClr val="FFFFCC"/>
        </a:lt2>
        <a:accent1>
          <a:srgbClr val="FFCCCC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FFE2E2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3">
        <a:dk1>
          <a:srgbClr val="FF33CC"/>
        </a:dk1>
        <a:lt1>
          <a:srgbClr val="FFFFFF"/>
        </a:lt1>
        <a:dk2>
          <a:srgbClr val="FFCCFF"/>
        </a:dk2>
        <a:lt2>
          <a:srgbClr val="FFFFCC"/>
        </a:lt2>
        <a:accent1>
          <a:srgbClr val="66CCFF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B8E2FF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4">
        <a:dk1>
          <a:srgbClr val="CCECFF"/>
        </a:dk1>
        <a:lt1>
          <a:srgbClr val="FFFFFF"/>
        </a:lt1>
        <a:dk2>
          <a:srgbClr val="FFCCFF"/>
        </a:dk2>
        <a:lt2>
          <a:srgbClr val="FFFFCC"/>
        </a:lt2>
        <a:accent1>
          <a:srgbClr val="66CCFF"/>
        </a:accent1>
        <a:accent2>
          <a:srgbClr val="000000"/>
        </a:accent2>
        <a:accent3>
          <a:srgbClr val="FFE2FF"/>
        </a:accent3>
        <a:accent4>
          <a:srgbClr val="DADADA"/>
        </a:accent4>
        <a:accent5>
          <a:srgbClr val="B8E2FF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5">
        <a:dk1>
          <a:srgbClr val="666633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6">
        <a:dk1>
          <a:srgbClr val="666633"/>
        </a:dk1>
        <a:lt1>
          <a:srgbClr val="FFFFFF"/>
        </a:lt1>
        <a:dk2>
          <a:srgbClr val="969696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C9C9C9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666633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666633"/>
        </a:dk1>
        <a:lt1>
          <a:srgbClr val="FFFFFF"/>
        </a:lt1>
        <a:dk2>
          <a:srgbClr val="969696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C9C9C9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A6866"/>
        </a:dk1>
        <a:lt1>
          <a:srgbClr val="FFFFFF"/>
        </a:lt1>
        <a:dk2>
          <a:srgbClr val="FFFF66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FFFFB8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309</Words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Поток</vt:lpstr>
      <vt:lpstr>Техническая</vt:lpstr>
      <vt:lpstr>Капсулы</vt:lpstr>
      <vt:lpstr>План</vt:lpstr>
      <vt:lpstr>Трава</vt:lpstr>
      <vt:lpstr>Каскад</vt:lpstr>
      <vt:lpstr>Тарелка</vt:lpstr>
      <vt:lpstr>Занавес</vt:lpstr>
      <vt:lpstr>Палитра</vt:lpstr>
      <vt:lpstr>Контрастный</vt:lpstr>
      <vt:lpstr>Эркер</vt:lpstr>
      <vt:lpstr>1_Эркер</vt:lpstr>
      <vt:lpstr>Трек</vt:lpstr>
      <vt:lpstr>Тема Office</vt:lpstr>
      <vt:lpstr>Городская</vt:lpstr>
      <vt:lpstr>1_Поток</vt:lpstr>
      <vt:lpstr>Открытая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Гейкер С.Ю.</cp:lastModifiedBy>
  <cp:revision>76</cp:revision>
  <dcterms:modified xsi:type="dcterms:W3CDTF">2008-04-17T22:25:52Z</dcterms:modified>
</cp:coreProperties>
</file>