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4" r:id="rId2"/>
    <p:sldId id="345" r:id="rId3"/>
    <p:sldId id="346" r:id="rId4"/>
    <p:sldId id="347" r:id="rId5"/>
    <p:sldId id="348" r:id="rId6"/>
    <p:sldId id="349" r:id="rId7"/>
    <p:sldId id="350" r:id="rId8"/>
    <p:sldId id="351" r:id="rId9"/>
    <p:sldId id="352" r:id="rId10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2BCDF"/>
    <a:srgbClr val="FF960D"/>
    <a:srgbClr val="F94917"/>
    <a:srgbClr val="FCC300"/>
    <a:srgbClr val="55AB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6" autoAdjust="0"/>
    <p:restoredTop sz="93786" autoAdjust="0"/>
  </p:normalViewPr>
  <p:slideViewPr>
    <p:cSldViewPr snapToGrid="0">
      <p:cViewPr varScale="1">
        <p:scale>
          <a:sx n="106" d="100"/>
          <a:sy n="106" d="100"/>
        </p:scale>
        <p:origin x="11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6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6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F9DE2-A4A3-4E0A-80F8-BA4FCC1245B0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378829"/>
            <a:ext cx="2945659" cy="4954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378829"/>
            <a:ext cx="2945659" cy="4954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6D1B5-6CB7-43E3-A8B4-C3927BD78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21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6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6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E5726-BCFA-46A2-9BDA-65EB72318172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72" y="4751988"/>
            <a:ext cx="5438139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8829"/>
            <a:ext cx="2945659" cy="4954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378829"/>
            <a:ext cx="2945659" cy="4954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63244-9818-4B16-8A5D-FABC4390D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141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63244-9818-4B16-8A5D-FABC4390D64C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317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63244-9818-4B16-8A5D-FABC4390D64C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603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63244-9818-4B16-8A5D-FABC4390D64C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457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63244-9818-4B16-8A5D-FABC4390D64C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533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63244-9818-4B16-8A5D-FABC4390D64C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110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63244-9818-4B16-8A5D-FABC4390D64C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118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63244-9818-4B16-8A5D-FABC4390D64C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214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63244-9818-4B16-8A5D-FABC4390D64C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861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63244-9818-4B16-8A5D-FABC4390D64C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428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8BB1-A686-440C-BCE6-37CB7C451C76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0010-07F9-45BF-B9A2-817934F50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182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8BB1-A686-440C-BCE6-37CB7C451C76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0010-07F9-45BF-B9A2-817934F50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114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8BB1-A686-440C-BCE6-37CB7C451C76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0010-07F9-45BF-B9A2-817934F50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718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8BB1-A686-440C-BCE6-37CB7C451C76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0010-07F9-45BF-B9A2-817934F50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95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8BB1-A686-440C-BCE6-37CB7C451C76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0010-07F9-45BF-B9A2-817934F50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278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8BB1-A686-440C-BCE6-37CB7C451C76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0010-07F9-45BF-B9A2-817934F50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12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8BB1-A686-440C-BCE6-37CB7C451C76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0010-07F9-45BF-B9A2-817934F50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895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8BB1-A686-440C-BCE6-37CB7C451C76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0010-07F9-45BF-B9A2-817934F50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956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8BB1-A686-440C-BCE6-37CB7C451C76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0010-07F9-45BF-B9A2-817934F50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8BB1-A686-440C-BCE6-37CB7C451C76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0010-07F9-45BF-B9A2-817934F50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834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8BB1-A686-440C-BCE6-37CB7C451C76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0010-07F9-45BF-B9A2-817934F50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25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08BB1-A686-440C-BCE6-37CB7C451C76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20010-07F9-45BF-B9A2-817934F50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513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461328"/>
            <a:ext cx="10878496" cy="883446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75000"/>
              </a:lnSpc>
            </a:pPr>
            <a:r>
              <a:rPr lang="ru-RU" sz="3200" dirty="0" smtClean="0">
                <a:latin typeface="Franklin Gothic Medium" panose="020B0603020102020204" pitchFamily="34" charset="0"/>
                <a:ea typeface="Calibri" panose="020F0502020204030204" pitchFamily="34" charset="0"/>
              </a:rPr>
              <a:t>О ПРОВЕДЕНИИ ВСЕРОССИЙСКОГО УЧЕНИЯ ПО ВОПРОСАМ АНТИТЕРРОРИСТИЧЕСКОЙ ЗАЩИЩЕННОСТИ</a:t>
            </a:r>
            <a:endParaRPr lang="ru-RU" sz="3200" dirty="0">
              <a:latin typeface="Franklin Gothic Medium" panose="020B0603020102020204" pitchFamily="34" charset="0"/>
              <a:ea typeface="Calibri" panose="020F0502020204030204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838199" y="1367822"/>
            <a:ext cx="1051200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838199" y="1455607"/>
            <a:ext cx="1051200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38199" y="1657655"/>
            <a:ext cx="31127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Дата проведения</a:t>
            </a:r>
            <a:r>
              <a:rPr lang="en-US" sz="3200" dirty="0" smtClean="0">
                <a:solidFill>
                  <a:srgbClr val="FF0000"/>
                </a:solidFill>
              </a:rPr>
              <a:t>:</a:t>
            </a:r>
            <a:r>
              <a:rPr lang="ru-RU" sz="3200" dirty="0" smtClean="0">
                <a:solidFill>
                  <a:srgbClr val="004270"/>
                </a:solidFill>
              </a:rPr>
              <a:t/>
            </a:r>
            <a:br>
              <a:rPr lang="ru-RU" sz="3200" dirty="0" smtClean="0">
                <a:solidFill>
                  <a:srgbClr val="004270"/>
                </a:solidFill>
              </a:rPr>
            </a:br>
            <a:r>
              <a:rPr lang="ru-RU" sz="3200" dirty="0" smtClean="0">
                <a:solidFill>
                  <a:srgbClr val="004270"/>
                </a:solidFill>
              </a:rPr>
              <a:t>29 августа 2023 г.</a:t>
            </a:r>
            <a:endParaRPr lang="ru-RU" sz="3200" dirty="0">
              <a:solidFill>
                <a:srgbClr val="00427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77091" y="1944434"/>
            <a:ext cx="5820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4270"/>
                </a:solidFill>
              </a:rPr>
              <a:t>Учение проводится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только в школах, школах-интернатах, СПО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199" y="3132486"/>
            <a:ext cx="543450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Совместная установка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err="1" smtClean="0">
                <a:solidFill>
                  <a:srgbClr val="FF0000"/>
                </a:solidFill>
              </a:rPr>
              <a:t>Минпросвещения</a:t>
            </a:r>
            <a:r>
              <a:rPr lang="ru-RU" sz="3200" dirty="0" smtClean="0">
                <a:solidFill>
                  <a:srgbClr val="FF0000"/>
                </a:solidFill>
              </a:rPr>
              <a:t> и МЧС России: 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-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004270"/>
                </a:solidFill>
              </a:rPr>
              <a:t>провести учение в каждой </a:t>
            </a:r>
            <a:endParaRPr lang="ru-RU" sz="3200" dirty="0" smtClean="0">
              <a:solidFill>
                <a:srgbClr val="004270"/>
              </a:solidFill>
            </a:endParaRPr>
          </a:p>
          <a:p>
            <a:r>
              <a:rPr lang="ru-RU" sz="3200" dirty="0" smtClean="0">
                <a:solidFill>
                  <a:srgbClr val="004270"/>
                </a:solidFill>
              </a:rPr>
              <a:t>школе и СПО </a:t>
            </a:r>
            <a:r>
              <a:rPr lang="ru-RU" sz="3200" dirty="0" smtClean="0">
                <a:solidFill>
                  <a:srgbClr val="004270"/>
                </a:solidFill>
              </a:rPr>
              <a:t/>
            </a:r>
            <a:br>
              <a:rPr lang="ru-RU" sz="3200" dirty="0" smtClean="0">
                <a:solidFill>
                  <a:srgbClr val="004270"/>
                </a:solidFill>
              </a:rPr>
            </a:br>
            <a:r>
              <a:rPr lang="ru-RU" sz="3200" dirty="0" smtClean="0">
                <a:solidFill>
                  <a:srgbClr val="004270"/>
                </a:solidFill>
              </a:rPr>
              <a:t>- максимальный охват персонала</a:t>
            </a:r>
            <a:br>
              <a:rPr lang="ru-RU" sz="3200" dirty="0" smtClean="0">
                <a:solidFill>
                  <a:srgbClr val="004270"/>
                </a:solidFill>
              </a:rPr>
            </a:br>
            <a:r>
              <a:rPr lang="ru-RU" sz="3200" dirty="0" smtClean="0">
                <a:solidFill>
                  <a:srgbClr val="004270"/>
                </a:solidFill>
              </a:rPr>
              <a:t> и охраны</a:t>
            </a:r>
            <a:endParaRPr lang="ru-RU" sz="3200" dirty="0">
              <a:solidFill>
                <a:srgbClr val="00427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77091" y="1570532"/>
            <a:ext cx="1701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Важно!!! </a:t>
            </a:r>
            <a:endParaRPr lang="ru-RU" sz="3200" dirty="0">
              <a:solidFill>
                <a:srgbClr val="00427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344" y="3269726"/>
            <a:ext cx="3000616" cy="20014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23" t="17602" r="40133" b="9736"/>
          <a:stretch/>
        </p:blipFill>
        <p:spPr>
          <a:xfrm>
            <a:off x="6136503" y="4275212"/>
            <a:ext cx="2250841" cy="2039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26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461328"/>
            <a:ext cx="10878496" cy="883446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75000"/>
              </a:lnSpc>
            </a:pPr>
            <a:r>
              <a:rPr lang="ru-RU" sz="3200" dirty="0" smtClean="0">
                <a:latin typeface="Franklin Gothic Medium" panose="020B0603020102020204" pitchFamily="34" charset="0"/>
                <a:ea typeface="Calibri" panose="020F0502020204030204" pitchFamily="34" charset="0"/>
              </a:rPr>
              <a:t>ДОКУМЕНТЫ МИНПРОСВЕЩЕНИЯ РОССИИ</a:t>
            </a:r>
            <a:endParaRPr lang="ru-RU" sz="3200" dirty="0">
              <a:latin typeface="Franklin Gothic Medium" panose="020B0603020102020204" pitchFamily="34" charset="0"/>
              <a:ea typeface="Calibri" panose="020F0502020204030204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838199" y="1367822"/>
            <a:ext cx="1051200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838199" y="1455607"/>
            <a:ext cx="1051200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01735" y="1695675"/>
            <a:ext cx="6064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5000"/>
              </a:lnSpc>
            </a:pPr>
            <a:r>
              <a:rPr lang="ru-RU" sz="3200" dirty="0" smtClean="0">
                <a:solidFill>
                  <a:srgbClr val="004270"/>
                </a:solidFill>
              </a:rPr>
              <a:t>Для подготовки к всероссийскому учению используются</a:t>
            </a:r>
            <a:r>
              <a:rPr lang="en-US" sz="3200" dirty="0" smtClean="0">
                <a:solidFill>
                  <a:srgbClr val="004270"/>
                </a:solidFill>
              </a:rPr>
              <a:t>:</a:t>
            </a:r>
            <a:endParaRPr lang="ru-RU" sz="3200" dirty="0">
              <a:solidFill>
                <a:srgbClr val="00427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4587" y="2877573"/>
            <a:ext cx="5790513" cy="309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75000"/>
              </a:lnSpc>
              <a:spcAft>
                <a:spcPts val="8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3200" dirty="0" smtClean="0"/>
              <a:t>Алгоритмы действий при угрозах</a:t>
            </a:r>
          </a:p>
          <a:p>
            <a:pPr marL="285750" indent="-285750">
              <a:lnSpc>
                <a:spcPct val="75000"/>
              </a:lnSpc>
              <a:spcAft>
                <a:spcPts val="8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3200" dirty="0" smtClean="0"/>
              <a:t>Рекомендации по подготовке </a:t>
            </a:r>
            <a:br>
              <a:rPr lang="ru-RU" sz="3200" dirty="0" smtClean="0"/>
            </a:br>
            <a:r>
              <a:rPr lang="ru-RU" sz="3200" dirty="0" smtClean="0"/>
              <a:t>и проведению тренировок</a:t>
            </a:r>
          </a:p>
          <a:p>
            <a:pPr marL="285750" indent="-285750">
              <a:lnSpc>
                <a:spcPct val="75000"/>
              </a:lnSpc>
              <a:spcAft>
                <a:spcPts val="8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3200" dirty="0" smtClean="0"/>
              <a:t>Планы подготовки и проведения учения</a:t>
            </a:r>
          </a:p>
          <a:p>
            <a:pPr marL="285750" lvl="0" indent="-285750">
              <a:lnSpc>
                <a:spcPct val="75000"/>
              </a:lnSpc>
              <a:spcAft>
                <a:spcPts val="8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rgbClr val="004270"/>
                </a:solidFill>
              </a:rPr>
              <a:t>Сценарий проведения учения</a:t>
            </a:r>
          </a:p>
          <a:p>
            <a:pPr marL="285750" lvl="0" indent="-285750">
              <a:lnSpc>
                <a:spcPct val="75000"/>
              </a:lnSpc>
              <a:spcAft>
                <a:spcPts val="8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rgbClr val="004270"/>
                </a:solidFill>
              </a:rPr>
              <a:t>Образцы вводных</a:t>
            </a:r>
            <a:endParaRPr lang="ru-RU" sz="3200" dirty="0">
              <a:solidFill>
                <a:srgbClr val="00427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l="29928" t="13720" r="30264" b="4870"/>
          <a:stretch/>
        </p:blipFill>
        <p:spPr>
          <a:xfrm>
            <a:off x="6866122" y="1870052"/>
            <a:ext cx="3992377" cy="423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85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461328"/>
            <a:ext cx="10878496" cy="883446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75000"/>
              </a:lnSpc>
            </a:pPr>
            <a:r>
              <a:rPr lang="ru-RU" sz="3200" dirty="0" smtClean="0">
                <a:latin typeface="Franklin Gothic Medium" panose="020B0603020102020204" pitchFamily="34" charset="0"/>
                <a:ea typeface="Calibri" panose="020F0502020204030204" pitchFamily="34" charset="0"/>
              </a:rPr>
              <a:t>ПОДГОТОВКА К УЧЕНИЮ</a:t>
            </a:r>
            <a:endParaRPr lang="ru-RU" sz="3200" dirty="0">
              <a:latin typeface="Franklin Gothic Medium" panose="020B0603020102020204" pitchFamily="34" charset="0"/>
              <a:ea typeface="Calibri" panose="020F0502020204030204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838199" y="1367822"/>
            <a:ext cx="1051200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838199" y="1455607"/>
            <a:ext cx="1051200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60835" y="1621088"/>
            <a:ext cx="3474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НЕОБХОДИМО до 11 августа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60835" y="2435238"/>
            <a:ext cx="5640683" cy="30485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marL="285750" indent="-285750">
              <a:lnSpc>
                <a:spcPct val="75000"/>
              </a:lnSpc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ü"/>
              <a:defRPr sz="24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dirty="0"/>
              <a:t>Назначить руководителя учения </a:t>
            </a:r>
            <a:br>
              <a:rPr lang="ru-RU" dirty="0"/>
            </a:br>
            <a:r>
              <a:rPr lang="ru-RU" dirty="0"/>
              <a:t>(помощники – до 2 человек)</a:t>
            </a:r>
          </a:p>
          <a:p>
            <a:r>
              <a:rPr lang="ru-RU" dirty="0"/>
              <a:t>План-график </a:t>
            </a:r>
            <a:r>
              <a:rPr lang="ru-RU" dirty="0" smtClean="0"/>
              <a:t>тренировок</a:t>
            </a:r>
            <a:endParaRPr lang="ru-RU" dirty="0"/>
          </a:p>
          <a:p>
            <a:r>
              <a:rPr lang="ru-RU" dirty="0"/>
              <a:t>Приказ о проведении учения</a:t>
            </a:r>
          </a:p>
          <a:p>
            <a:r>
              <a:rPr lang="ru-RU" dirty="0"/>
              <a:t>План подготовки к учению</a:t>
            </a:r>
          </a:p>
          <a:p>
            <a:r>
              <a:rPr lang="ru-RU" dirty="0"/>
              <a:t>План проведения учения</a:t>
            </a:r>
          </a:p>
          <a:p>
            <a:r>
              <a:rPr lang="ru-RU" dirty="0"/>
              <a:t>Довести информацию об учении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 </a:t>
            </a:r>
            <a:r>
              <a:rPr lang="ru-RU" dirty="0"/>
              <a:t>руководителя ЧОО</a:t>
            </a:r>
          </a:p>
          <a:p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5963225" y="2235183"/>
            <a:ext cx="1470018" cy="4001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00B050"/>
              </a:buClr>
            </a:pPr>
            <a:r>
              <a:rPr lang="ru-RU" sz="2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Организация</a:t>
            </a:r>
            <a:endParaRPr lang="ru-RU" sz="2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31950" y="1558471"/>
            <a:ext cx="1463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Отчетность</a:t>
            </a:r>
            <a:endParaRPr lang="ru-RU" sz="2400" dirty="0">
              <a:solidFill>
                <a:srgbClr val="FF00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7662495" y="2435238"/>
            <a:ext cx="10462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818685" y="2235183"/>
            <a:ext cx="3253153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00B050"/>
              </a:buClr>
            </a:pPr>
            <a:r>
              <a:rPr lang="ru-RU" sz="2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Группа контрол</a:t>
            </a:r>
            <a:r>
              <a:rPr lang="ru-RU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я</a:t>
            </a:r>
            <a:r>
              <a:rPr lang="ru-RU" sz="2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br>
              <a:rPr lang="ru-RU" sz="2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endParaRPr lang="ru-RU" sz="2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73738" y="2514043"/>
            <a:ext cx="1035042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00B050"/>
              </a:buClr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 11.08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76193" y="3456486"/>
            <a:ext cx="3253153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00B050"/>
              </a:buClr>
            </a:pPr>
            <a:r>
              <a:rPr lang="ru-RU" sz="2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Группа контроля </a:t>
            </a:r>
            <a:br>
              <a:rPr lang="ru-RU" sz="2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endParaRPr lang="ru-RU" sz="2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7662495" y="3810429"/>
            <a:ext cx="10462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895364" y="3456486"/>
            <a:ext cx="2323622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00B050"/>
              </a:buClr>
            </a:pPr>
            <a:r>
              <a:rPr lang="ru-RU" sz="2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Краевой оперативный штаб</a:t>
            </a:r>
            <a:endParaRPr lang="ru-RU" sz="2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46136" y="3904622"/>
            <a:ext cx="1035042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00B050"/>
              </a:buClr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 14.08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12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461328"/>
            <a:ext cx="10878496" cy="883446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75000"/>
              </a:lnSpc>
            </a:pPr>
            <a:r>
              <a:rPr lang="ru-RU" sz="3200" dirty="0" smtClean="0">
                <a:latin typeface="Franklin Gothic Medium" panose="020B0603020102020204" pitchFamily="34" charset="0"/>
                <a:ea typeface="Calibri" panose="020F0502020204030204" pitchFamily="34" charset="0"/>
              </a:rPr>
              <a:t>ПОДГОТОВКА К УЧЕНИЮ</a:t>
            </a:r>
            <a:endParaRPr lang="ru-RU" sz="3200" dirty="0">
              <a:latin typeface="Franklin Gothic Medium" panose="020B0603020102020204" pitchFamily="34" charset="0"/>
              <a:ea typeface="Calibri" panose="020F0502020204030204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838199" y="1367822"/>
            <a:ext cx="1051200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838199" y="1455607"/>
            <a:ext cx="1051200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841549" y="1449884"/>
            <a:ext cx="3462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4270"/>
                </a:solidFill>
              </a:rPr>
              <a:t>в срок до 21 августа (</a:t>
            </a:r>
            <a:r>
              <a:rPr lang="ru-RU" sz="2400" dirty="0" smtClean="0">
                <a:solidFill>
                  <a:srgbClr val="FF0000"/>
                </a:solidFill>
              </a:rPr>
              <a:t>ОТЧЕТ</a:t>
            </a:r>
            <a:r>
              <a:rPr lang="ru-RU" sz="2400" dirty="0" smtClean="0">
                <a:solidFill>
                  <a:srgbClr val="004270"/>
                </a:solidFill>
              </a:rPr>
              <a:t>)</a:t>
            </a:r>
            <a:endParaRPr lang="ru-RU" sz="2400" dirty="0">
              <a:solidFill>
                <a:srgbClr val="00427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1291" y="1917272"/>
            <a:ext cx="4488793" cy="924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5000"/>
              </a:lnSpc>
              <a:spcAft>
                <a:spcPts val="600"/>
              </a:spcAft>
            </a:pPr>
            <a:r>
              <a:rPr lang="ru-RU" sz="2400" dirty="0" smtClean="0">
                <a:solidFill>
                  <a:srgbClr val="004270"/>
                </a:solidFill>
              </a:rPr>
              <a:t>1. Проверка работоспособности </a:t>
            </a:r>
            <a:br>
              <a:rPr lang="ru-RU" sz="2400" dirty="0" smtClean="0">
                <a:solidFill>
                  <a:srgbClr val="004270"/>
                </a:solidFill>
              </a:rPr>
            </a:br>
            <a:r>
              <a:rPr lang="ru-RU" sz="2400" dirty="0" smtClean="0">
                <a:solidFill>
                  <a:srgbClr val="004270"/>
                </a:solidFill>
              </a:rPr>
              <a:t>технических средств охраны и связи </a:t>
            </a:r>
            <a:br>
              <a:rPr lang="ru-RU" sz="2400" dirty="0" smtClean="0">
                <a:solidFill>
                  <a:srgbClr val="004270"/>
                </a:solidFill>
              </a:rPr>
            </a:br>
            <a:r>
              <a:rPr lang="ru-RU" sz="2400" dirty="0" smtClean="0">
                <a:solidFill>
                  <a:srgbClr val="004270"/>
                </a:solidFill>
              </a:rPr>
              <a:t>в </a:t>
            </a:r>
            <a:r>
              <a:rPr lang="ru-RU" sz="2400" dirty="0" smtClean="0">
                <a:solidFill>
                  <a:srgbClr val="FF0000"/>
                </a:solidFill>
              </a:rPr>
              <a:t>ЕДИНЫЙ ДЕНЬ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904" y="3121509"/>
            <a:ext cx="4017429" cy="2891937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6019268" y="1999334"/>
            <a:ext cx="5525808" cy="10018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5000"/>
              </a:lnSpc>
              <a:spcAft>
                <a:spcPts val="600"/>
              </a:spcAft>
            </a:pPr>
            <a:r>
              <a:rPr lang="ru-RU" sz="2400" dirty="0">
                <a:solidFill>
                  <a:srgbClr val="004270"/>
                </a:solidFill>
              </a:rPr>
              <a:t>2</a:t>
            </a:r>
            <a:r>
              <a:rPr lang="ru-RU" sz="2400" dirty="0" smtClean="0">
                <a:solidFill>
                  <a:srgbClr val="004270"/>
                </a:solidFill>
              </a:rPr>
              <a:t>. Инструктажи с охраной о порядке действий</a:t>
            </a:r>
          </a:p>
          <a:p>
            <a:pPr>
              <a:lnSpc>
                <a:spcPct val="75000"/>
              </a:lnSpc>
              <a:spcAft>
                <a:spcPts val="600"/>
              </a:spcAft>
            </a:pPr>
            <a:r>
              <a:rPr lang="ru-RU" sz="2400" dirty="0" smtClean="0">
                <a:solidFill>
                  <a:srgbClr val="004270"/>
                </a:solidFill>
              </a:rPr>
              <a:t>3. Теоретические занятия с педагогами </a:t>
            </a:r>
            <a:br>
              <a:rPr lang="ru-RU" sz="2400" dirty="0" smtClean="0">
                <a:solidFill>
                  <a:srgbClr val="004270"/>
                </a:solidFill>
              </a:rPr>
            </a:br>
            <a:r>
              <a:rPr lang="ru-RU" sz="2400" dirty="0" smtClean="0">
                <a:solidFill>
                  <a:srgbClr val="004270"/>
                </a:solidFill>
              </a:rPr>
              <a:t>и иными работниками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23060" y="3225371"/>
            <a:ext cx="591822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4270"/>
                </a:solidFill>
              </a:rPr>
              <a:t>ОБЩАЯ ГОТОВНОСТЬ К УЧЕНИЮ </a:t>
            </a:r>
            <a:br>
              <a:rPr lang="ru-RU" sz="3600" dirty="0" smtClean="0">
                <a:solidFill>
                  <a:srgbClr val="004270"/>
                </a:solidFill>
              </a:rPr>
            </a:br>
            <a:r>
              <a:rPr lang="ru-RU" sz="3600" dirty="0" smtClean="0">
                <a:solidFill>
                  <a:srgbClr val="004270"/>
                </a:solidFill>
              </a:rPr>
              <a:t>НА УРОВНЕ ОРГАНИЗАЦИЙ</a:t>
            </a:r>
            <a:r>
              <a:rPr lang="en-US" sz="3600" dirty="0" smtClean="0">
                <a:solidFill>
                  <a:srgbClr val="004270"/>
                </a:solidFill>
              </a:rPr>
              <a:t>:</a:t>
            </a:r>
            <a:endParaRPr lang="ru-RU" sz="3600" dirty="0" smtClean="0">
              <a:solidFill>
                <a:srgbClr val="004270"/>
              </a:solidFill>
            </a:endParaRPr>
          </a:p>
          <a:p>
            <a:pPr algn="ctr"/>
            <a:r>
              <a:rPr lang="ru-RU" sz="3600" dirty="0" smtClean="0">
                <a:solidFill>
                  <a:srgbClr val="004270"/>
                </a:solidFill>
              </a:rPr>
              <a:t>21 АВГУСТА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58" name="Рисунок 5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174" y="5091750"/>
            <a:ext cx="1414246" cy="92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8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461328"/>
            <a:ext cx="10878496" cy="883446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75000"/>
              </a:lnSpc>
            </a:pPr>
            <a:r>
              <a:rPr lang="ru-RU" sz="3200" dirty="0">
                <a:latin typeface="Franklin Gothic Medium" panose="020B0603020102020204" pitchFamily="34" charset="0"/>
                <a:ea typeface="Calibri" panose="020F0502020204030204" pitchFamily="34" charset="0"/>
              </a:rPr>
              <a:t>2</a:t>
            </a:r>
            <a:r>
              <a:rPr lang="ru-RU" sz="3200" dirty="0" smtClean="0">
                <a:latin typeface="Franklin Gothic Medium" panose="020B0603020102020204" pitchFamily="34" charset="0"/>
                <a:ea typeface="Calibri" panose="020F0502020204030204" pitchFamily="34" charset="0"/>
              </a:rPr>
              <a:t> СЦЕНАРИЯ УЧЕНИЯ</a:t>
            </a:r>
            <a:endParaRPr lang="ru-RU" sz="3200" dirty="0">
              <a:latin typeface="Franklin Gothic Medium" panose="020B0603020102020204" pitchFamily="34" charset="0"/>
              <a:ea typeface="Calibri" panose="020F0502020204030204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838199" y="1367822"/>
            <a:ext cx="1051200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838199" y="1455607"/>
            <a:ext cx="1051200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84701" y="2062739"/>
            <a:ext cx="5550805" cy="2033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spcAft>
                <a:spcPts val="600"/>
              </a:spcAft>
              <a:buClr>
                <a:srgbClr val="00B050"/>
              </a:buClr>
            </a:pPr>
            <a:r>
              <a:rPr lang="ru-RU" sz="2800" dirty="0" smtClean="0">
                <a:solidFill>
                  <a:srgbClr val="004270"/>
                </a:solidFill>
              </a:rPr>
              <a:t>Действия работников образовательных организаций и сотрудников охраны при обнаружении после нейтрализации нарушителя (группы нарушителей) размещенного в здании или на территории взрывного устройства</a:t>
            </a:r>
            <a:endParaRPr lang="ru-RU" sz="2800" dirty="0">
              <a:solidFill>
                <a:srgbClr val="00427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55155" y="1528341"/>
            <a:ext cx="1564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4270"/>
                </a:solidFill>
              </a:rPr>
              <a:t>Сценарий 1</a:t>
            </a:r>
            <a:endParaRPr lang="ru-RU" sz="2400" dirty="0">
              <a:solidFill>
                <a:srgbClr val="00427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52470" y="1513289"/>
            <a:ext cx="1564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4270"/>
                </a:solidFill>
              </a:rPr>
              <a:t>Сценарий 2</a:t>
            </a:r>
            <a:endParaRPr lang="ru-RU" sz="2400" dirty="0">
              <a:solidFill>
                <a:srgbClr val="00427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199" y="2062739"/>
            <a:ext cx="4242481" cy="170995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spcAft>
                <a:spcPts val="600"/>
              </a:spcAft>
              <a:buClr>
                <a:srgbClr val="00B050"/>
              </a:buClr>
            </a:pPr>
            <a:r>
              <a:rPr lang="ru-RU" sz="2800" dirty="0" smtClean="0"/>
              <a:t>Действия работников образовательных организаций и сотрудников охраны при вооруженном нападении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5644661" y="1635369"/>
            <a:ext cx="35170" cy="4404946"/>
          </a:xfrm>
          <a:prstGeom prst="line">
            <a:avLst/>
          </a:prstGeom>
          <a:ln w="28575">
            <a:solidFill>
              <a:srgbClr val="0198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61" y="3837842"/>
            <a:ext cx="3785088" cy="25431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291" y="4371063"/>
            <a:ext cx="3015761" cy="2009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3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461328"/>
            <a:ext cx="10878496" cy="883446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75000"/>
              </a:lnSpc>
            </a:pPr>
            <a:r>
              <a:rPr lang="ru-RU" sz="3200" dirty="0" smtClean="0">
                <a:latin typeface="Franklin Gothic Medium" panose="020B0603020102020204" pitchFamily="34" charset="0"/>
                <a:ea typeface="Calibri" panose="020F0502020204030204" pitchFamily="34" charset="0"/>
              </a:rPr>
              <a:t>ХОД ПРОВЕДЕНИЯ УЧЕНИЯ (ТЕОРЕТИЧЕСКАЯ ЧАСТЬ)</a:t>
            </a:r>
            <a:endParaRPr lang="ru-RU" sz="3200" dirty="0">
              <a:latin typeface="Franklin Gothic Medium" panose="020B0603020102020204" pitchFamily="34" charset="0"/>
              <a:ea typeface="Calibri" panose="020F0502020204030204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838199" y="1367822"/>
            <a:ext cx="1051200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838199" y="1455607"/>
            <a:ext cx="1051200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01735" y="1695675"/>
            <a:ext cx="2703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4270"/>
                </a:solidFill>
              </a:rPr>
              <a:t>Руководитель учения</a:t>
            </a:r>
            <a:r>
              <a:rPr lang="en-US" sz="2400" dirty="0" smtClean="0">
                <a:solidFill>
                  <a:srgbClr val="004270"/>
                </a:solidFill>
              </a:rPr>
              <a:t>:</a:t>
            </a:r>
            <a:endParaRPr lang="ru-RU" sz="2400" dirty="0">
              <a:solidFill>
                <a:srgbClr val="00427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3380" y="2397407"/>
            <a:ext cx="646752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75000"/>
              </a:lnSpc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800" dirty="0" smtClean="0"/>
              <a:t>Представляет сотрудников МЧС, МВД, </a:t>
            </a:r>
            <a:r>
              <a:rPr lang="ru-RU" sz="2800" dirty="0" err="1" smtClean="0"/>
              <a:t>Рогсвардии</a:t>
            </a:r>
            <a:endParaRPr lang="ru-RU" sz="2800" dirty="0" smtClean="0"/>
          </a:p>
          <a:p>
            <a:pPr marL="285750" indent="-285750">
              <a:lnSpc>
                <a:spcPct val="75000"/>
              </a:lnSpc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800" dirty="0" smtClean="0"/>
              <a:t>Объявляет тему, цели и задачи</a:t>
            </a:r>
          </a:p>
          <a:p>
            <a:pPr marL="285750" indent="-285750">
              <a:lnSpc>
                <a:spcPct val="75000"/>
              </a:lnSpc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800" dirty="0" smtClean="0"/>
              <a:t>Напоминает порядок действий (алгоритмы)</a:t>
            </a:r>
          </a:p>
          <a:p>
            <a:pPr marL="285750" indent="-285750">
              <a:lnSpc>
                <a:spcPct val="75000"/>
              </a:lnSpc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800" dirty="0" smtClean="0"/>
              <a:t>Дает оценку состояния защищенности объекта</a:t>
            </a:r>
          </a:p>
          <a:p>
            <a:pPr marL="285750" indent="-285750">
              <a:lnSpc>
                <a:spcPct val="75000"/>
              </a:lnSpc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800" dirty="0" smtClean="0"/>
              <a:t>Определяет место сбора эвакуированных</a:t>
            </a:r>
          </a:p>
          <a:p>
            <a:pPr marL="285750" indent="-285750">
              <a:lnSpc>
                <a:spcPct val="75000"/>
              </a:lnSpc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800" dirty="0" smtClean="0"/>
              <a:t>Доводит порядок оказания медицинской помощи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8" t="617" r="6485" b="13126"/>
          <a:stretch/>
        </p:blipFill>
        <p:spPr>
          <a:xfrm>
            <a:off x="7360595" y="2157340"/>
            <a:ext cx="3751905" cy="236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12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461328"/>
            <a:ext cx="10878496" cy="883446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75000"/>
              </a:lnSpc>
            </a:pPr>
            <a:r>
              <a:rPr lang="ru-RU" sz="3200" dirty="0" smtClean="0">
                <a:latin typeface="Franklin Gothic Medium" panose="020B0603020102020204" pitchFamily="34" charset="0"/>
                <a:ea typeface="Calibri" panose="020F0502020204030204" pitchFamily="34" charset="0"/>
              </a:rPr>
              <a:t>ХОД ПРОВЕДЕНИЯ УЧЕНИЯ (ПРАКТИЧЕСКАЯ ЧАСТЬ)</a:t>
            </a:r>
            <a:endParaRPr lang="ru-RU" sz="3200" dirty="0">
              <a:latin typeface="Franklin Gothic Medium" panose="020B0603020102020204" pitchFamily="34" charset="0"/>
              <a:ea typeface="Calibri" panose="020F0502020204030204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838199" y="1367822"/>
            <a:ext cx="1051200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838199" y="1455607"/>
            <a:ext cx="1051200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39800" y="1865269"/>
            <a:ext cx="104103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3600" dirty="0" smtClean="0"/>
              <a:t> Доклад о готовности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600" dirty="0" smtClean="0"/>
              <a:t> Вводная по 1 задаче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600" dirty="0" smtClean="0"/>
              <a:t> Задание по вводной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600" dirty="0" smtClean="0"/>
              <a:t> Доклад об отработке либо повторение отработки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600" dirty="0" smtClean="0"/>
              <a:t> Вводная по 2 задаче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600" dirty="0" smtClean="0"/>
              <a:t> Задание по вводной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600" dirty="0" smtClean="0"/>
              <a:t> Доклад об отработке либо повторение отработки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7951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461328"/>
            <a:ext cx="10878496" cy="883446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75000"/>
              </a:lnSpc>
            </a:pPr>
            <a:r>
              <a:rPr lang="ru-RU" sz="3200" dirty="0" smtClean="0">
                <a:latin typeface="Franklin Gothic Medium" panose="020B0603020102020204" pitchFamily="34" charset="0"/>
                <a:ea typeface="Calibri" panose="020F0502020204030204" pitchFamily="34" charset="0"/>
              </a:rPr>
              <a:t>ОФОРМЛЕНИЕ ИТОГОВ УЧЕНИЯ</a:t>
            </a:r>
            <a:endParaRPr lang="ru-RU" sz="3200" dirty="0">
              <a:latin typeface="Franklin Gothic Medium" panose="020B0603020102020204" pitchFamily="34" charset="0"/>
              <a:ea typeface="Calibri" panose="020F0502020204030204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838199" y="1367822"/>
            <a:ext cx="1051200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838199" y="1455607"/>
            <a:ext cx="1051200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01735" y="1695675"/>
            <a:ext cx="2834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4270"/>
                </a:solidFill>
              </a:rPr>
              <a:t>Руководитель УЧЕНИЯ</a:t>
            </a:r>
            <a:r>
              <a:rPr lang="en-US" sz="2400" dirty="0" smtClean="0">
                <a:solidFill>
                  <a:srgbClr val="004270"/>
                </a:solidFill>
              </a:rPr>
              <a:t>:</a:t>
            </a:r>
            <a:endParaRPr lang="ru-RU" sz="2400" dirty="0">
              <a:solidFill>
                <a:srgbClr val="00427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199" y="2175767"/>
            <a:ext cx="529275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0" dirty="0" smtClean="0"/>
              <a:t>Подводит итоги</a:t>
            </a:r>
          </a:p>
          <a:p>
            <a:pPr marL="285750" indent="-285750"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4270"/>
                </a:solidFill>
              </a:rPr>
              <a:t>Доводит до участников учения недостатки</a:t>
            </a:r>
          </a:p>
          <a:p>
            <a:pPr marL="285750" indent="-285750"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4270"/>
                </a:solidFill>
              </a:rPr>
              <a:t>Составляет акт о проведении учения</a:t>
            </a:r>
            <a:endParaRPr lang="ru-RU" sz="2000" dirty="0">
              <a:solidFill>
                <a:srgbClr val="00427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1734" y="3512789"/>
            <a:ext cx="2374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4270"/>
                </a:solidFill>
              </a:rPr>
              <a:t>В акте отражается</a:t>
            </a:r>
            <a:r>
              <a:rPr lang="en-US" sz="2400" dirty="0" smtClean="0">
                <a:solidFill>
                  <a:srgbClr val="004270"/>
                </a:solidFill>
              </a:rPr>
              <a:t>:</a:t>
            </a:r>
            <a:endParaRPr lang="ru-RU" sz="2400" dirty="0">
              <a:solidFill>
                <a:srgbClr val="00427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199" y="4037815"/>
            <a:ext cx="5292753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0" dirty="0" smtClean="0"/>
              <a:t>Категория участников, сроки</a:t>
            </a:r>
          </a:p>
          <a:p>
            <a:pPr marL="285750" indent="-285750"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4270"/>
                </a:solidFill>
              </a:rPr>
              <a:t>Тема, цели</a:t>
            </a:r>
          </a:p>
          <a:p>
            <a:pPr marL="285750" indent="-285750"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4270"/>
                </a:solidFill>
              </a:rPr>
              <a:t>Место, время, количество участников</a:t>
            </a:r>
          </a:p>
          <a:p>
            <a:pPr marL="285750" indent="-285750"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4270"/>
                </a:solidFill>
              </a:rPr>
              <a:t>Оценка результата</a:t>
            </a:r>
            <a:endParaRPr lang="ru-RU" sz="2000" dirty="0">
              <a:solidFill>
                <a:srgbClr val="00427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671" y="1543392"/>
            <a:ext cx="4544687" cy="454468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38199" y="5759558"/>
            <a:ext cx="3830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4270"/>
                </a:solidFill>
              </a:rPr>
              <a:t>Совещание при директоре</a:t>
            </a:r>
            <a:endParaRPr lang="ru-RU" sz="2800" dirty="0">
              <a:solidFill>
                <a:srgbClr val="0042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75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461328"/>
            <a:ext cx="10878496" cy="883446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75000"/>
              </a:lnSpc>
            </a:pPr>
            <a:r>
              <a:rPr lang="ru-RU" sz="3200" dirty="0" smtClean="0">
                <a:latin typeface="Franklin Gothic Medium" panose="020B0603020102020204" pitchFamily="34" charset="0"/>
                <a:ea typeface="Calibri" panose="020F0502020204030204" pitchFamily="34" charset="0"/>
              </a:rPr>
              <a:t>ОБРАТНАЯ СВЯЗЬ</a:t>
            </a:r>
            <a:endParaRPr lang="ru-RU" sz="3200" dirty="0">
              <a:latin typeface="Franklin Gothic Medium" panose="020B0603020102020204" pitchFamily="34" charset="0"/>
              <a:ea typeface="Calibri" panose="020F0502020204030204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838199" y="1367822"/>
            <a:ext cx="1051200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838199" y="1455607"/>
            <a:ext cx="1051200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01735" y="1695675"/>
            <a:ext cx="409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4270"/>
                </a:solidFill>
              </a:rPr>
              <a:t>1.</a:t>
            </a:r>
            <a:endParaRPr lang="ru-RU" sz="2400" dirty="0">
              <a:solidFill>
                <a:srgbClr val="00427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81574" y="1685642"/>
            <a:ext cx="2703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4270"/>
                </a:solidFill>
              </a:rPr>
              <a:t>Руководитель учения</a:t>
            </a:r>
            <a:endParaRPr lang="ru-RU" sz="2400" dirty="0">
              <a:solidFill>
                <a:srgbClr val="00427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54314" y="1695675"/>
            <a:ext cx="20554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4270"/>
                </a:solidFill>
              </a:rPr>
              <a:t>Группа </a:t>
            </a:r>
            <a:r>
              <a:rPr lang="ru-RU" sz="2400" dirty="0">
                <a:solidFill>
                  <a:srgbClr val="004270"/>
                </a:solidFill>
              </a:rPr>
              <a:t>контроля</a:t>
            </a:r>
          </a:p>
          <a:p>
            <a:pPr algn="ctr"/>
            <a:r>
              <a:rPr lang="ru-RU" sz="2400" dirty="0" smtClean="0">
                <a:solidFill>
                  <a:srgbClr val="004270"/>
                </a:solidFill>
              </a:rPr>
              <a:t/>
            </a:r>
            <a:br>
              <a:rPr lang="ru-RU" sz="2400" dirty="0" smtClean="0">
                <a:solidFill>
                  <a:srgbClr val="004270"/>
                </a:solidFill>
              </a:rPr>
            </a:br>
            <a:endParaRPr lang="ru-RU" sz="2400" dirty="0">
              <a:solidFill>
                <a:srgbClr val="00427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709411" y="1916474"/>
            <a:ext cx="2769576" cy="100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09179" y="1986451"/>
            <a:ext cx="3578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д</a:t>
            </a:r>
            <a:r>
              <a:rPr lang="ru-RU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оклад о завершении учения</a:t>
            </a:r>
            <a:endParaRPr lang="ru-RU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1735" y="2762475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004270"/>
                </a:solidFill>
              </a:rPr>
              <a:t>2</a:t>
            </a:r>
            <a:r>
              <a:rPr lang="ru-RU" sz="2400" dirty="0" smtClean="0">
                <a:solidFill>
                  <a:srgbClr val="004270"/>
                </a:solidFill>
              </a:rPr>
              <a:t>.</a:t>
            </a:r>
            <a:endParaRPr lang="ru-RU" sz="2400" dirty="0">
              <a:solidFill>
                <a:srgbClr val="00427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46436" y="2759130"/>
            <a:ext cx="2055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4270"/>
                </a:solidFill>
              </a:rPr>
              <a:t>Группа контроля</a:t>
            </a:r>
            <a:endParaRPr lang="ru-RU" sz="2400" dirty="0">
              <a:solidFill>
                <a:srgbClr val="004270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4756224" y="2978960"/>
            <a:ext cx="2769576" cy="100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991329" y="3035504"/>
            <a:ext cx="2185214" cy="8361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880"/>
              </a:lnSpc>
            </a:pPr>
            <a:r>
              <a:rPr lang="ru-RU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сводный доклад  </a:t>
            </a:r>
            <a:br>
              <a:rPr lang="ru-RU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endParaRPr lang="ru-RU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769383" y="2759130"/>
            <a:ext cx="1839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4270"/>
                </a:solidFill>
              </a:rPr>
              <a:t>Краевой штаб</a:t>
            </a:r>
            <a:endParaRPr lang="ru-RU" sz="2400" dirty="0">
              <a:solidFill>
                <a:srgbClr val="00427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6157" y="4300174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4270"/>
                </a:solidFill>
              </a:rPr>
              <a:t>3.</a:t>
            </a:r>
            <a:endParaRPr lang="ru-RU" sz="2400" dirty="0">
              <a:solidFill>
                <a:srgbClr val="00427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46436" y="4278417"/>
            <a:ext cx="1839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4270"/>
                </a:solidFill>
              </a:rPr>
              <a:t>Краевой штаб</a:t>
            </a:r>
            <a:endParaRPr lang="ru-RU" sz="2400" dirty="0">
              <a:solidFill>
                <a:srgbClr val="004270"/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4756224" y="4221438"/>
            <a:ext cx="2769576" cy="100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285780" y="4337400"/>
            <a:ext cx="3151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с</a:t>
            </a:r>
            <a:r>
              <a:rPr lang="ru-RU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водный доклад субъекта</a:t>
            </a:r>
            <a:endParaRPr lang="ru-RU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190729" y="4152735"/>
            <a:ext cx="3182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4270"/>
                </a:solidFill>
              </a:rPr>
              <a:t>Группа контроля </a:t>
            </a:r>
            <a:br>
              <a:rPr lang="ru-RU" sz="2400" dirty="0" smtClean="0">
                <a:solidFill>
                  <a:srgbClr val="004270"/>
                </a:solidFill>
              </a:rPr>
            </a:br>
            <a:r>
              <a:rPr lang="ru-RU" sz="2400" dirty="0" err="1" smtClean="0">
                <a:solidFill>
                  <a:srgbClr val="004270"/>
                </a:solidFill>
              </a:rPr>
              <a:t>Минпросвещения</a:t>
            </a:r>
            <a:r>
              <a:rPr lang="ru-RU" sz="2400" dirty="0" smtClean="0">
                <a:solidFill>
                  <a:srgbClr val="004270"/>
                </a:solidFill>
              </a:rPr>
              <a:t> России</a:t>
            </a:r>
            <a:endParaRPr lang="ru-RU" sz="2400" dirty="0">
              <a:solidFill>
                <a:srgbClr val="0042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34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вгустовка_2021">
      <a:dk1>
        <a:srgbClr val="004270"/>
      </a:dk1>
      <a:lt1>
        <a:srgbClr val="FFFFFF"/>
      </a:lt1>
      <a:dk2>
        <a:srgbClr val="0E9650"/>
      </a:dk2>
      <a:lt2>
        <a:srgbClr val="CCFFFF"/>
      </a:lt2>
      <a:accent1>
        <a:srgbClr val="55B847"/>
      </a:accent1>
      <a:accent2>
        <a:srgbClr val="01CBDF"/>
      </a:accent2>
      <a:accent3>
        <a:srgbClr val="3EC5E7"/>
      </a:accent3>
      <a:accent4>
        <a:srgbClr val="FF5050"/>
      </a:accent4>
      <a:accent5>
        <a:srgbClr val="0099FF"/>
      </a:accent5>
      <a:accent6>
        <a:srgbClr val="FFCC00"/>
      </a:accent6>
      <a:hlink>
        <a:srgbClr val="6B9F25"/>
      </a:hlink>
      <a:folHlink>
        <a:srgbClr val="CCEAFF"/>
      </a:folHlink>
    </a:clrScheme>
    <a:fontScheme name="Другая 1">
      <a:majorFont>
        <a:latin typeface="Franklin Gothic Medium Cond"/>
        <a:ea typeface=""/>
        <a:cs typeface=""/>
      </a:majorFont>
      <a:minorFont>
        <a:latin typeface="Franklin Gothic Medium C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302</Words>
  <Application>Microsoft Office PowerPoint</Application>
  <PresentationFormat>Широкоэкранный</PresentationFormat>
  <Paragraphs>90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Franklin Gothic Medium</vt:lpstr>
      <vt:lpstr>Franklin Gothic Medium Cond</vt:lpstr>
      <vt:lpstr>Wingdings</vt:lpstr>
      <vt:lpstr>Тема Office</vt:lpstr>
      <vt:lpstr>О ПРОВЕДЕНИИ ВСЕРОССИЙСКОГО УЧЕНИЯ ПО ВОПРОСАМ АНТИТЕРРОРИСТИЧЕСКОЙ ЗАЩИЩЕННОСТИ</vt:lpstr>
      <vt:lpstr>ДОКУМЕНТЫ МИНПРОСВЕЩЕНИЯ РОССИИ</vt:lpstr>
      <vt:lpstr>ПОДГОТОВКА К УЧЕНИЮ</vt:lpstr>
      <vt:lpstr>ПОДГОТОВКА К УЧЕНИЮ</vt:lpstr>
      <vt:lpstr>2 СЦЕНАРИЯ УЧЕНИЯ</vt:lpstr>
      <vt:lpstr>ХОД ПРОВЕДЕНИЯ УЧЕНИЯ (ТЕОРЕТИЧЕСКАЯ ЧАСТЬ)</vt:lpstr>
      <vt:lpstr>ХОД ПРОВЕДЕНИЯ УЧЕНИЯ (ПРАКТИЧЕСКАЯ ЧАСТЬ)</vt:lpstr>
      <vt:lpstr>ОФОРМЛЕНИЕ ИТОГОВ УЧЕНИЯ</vt:lpstr>
      <vt:lpstr>ОБРАТНАЯ СВЯЗЬ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Игоревна Мерзлякова</dc:creator>
  <cp:lastModifiedBy>Яна Алексеевна Шляхтенко</cp:lastModifiedBy>
  <cp:revision>292</cp:revision>
  <cp:lastPrinted>2022-08-19T03:27:55Z</cp:lastPrinted>
  <dcterms:created xsi:type="dcterms:W3CDTF">2021-11-10T04:50:57Z</dcterms:created>
  <dcterms:modified xsi:type="dcterms:W3CDTF">2023-08-09T23:58:40Z</dcterms:modified>
</cp:coreProperties>
</file>